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74" r:id="rId11"/>
    <p:sldId id="265" r:id="rId12"/>
    <p:sldId id="267" r:id="rId13"/>
    <p:sldId id="268" r:id="rId14"/>
    <p:sldId id="269" r:id="rId15"/>
    <p:sldId id="270" r:id="rId16"/>
    <p:sldId id="271" r:id="rId17"/>
    <p:sldId id="272" r:id="rId18"/>
    <p:sldId id="273"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 id="307" r:id="rId52"/>
    <p:sldId id="308" r:id="rId53"/>
    <p:sldId id="309" r:id="rId54"/>
    <p:sldId id="310" r:id="rId55"/>
    <p:sldId id="311" r:id="rId56"/>
    <p:sldId id="312" r:id="rId57"/>
    <p:sldId id="313" r:id="rId58"/>
    <p:sldId id="314" r:id="rId59"/>
    <p:sldId id="315" r:id="rId60"/>
    <p:sldId id="316" r:id="rId61"/>
    <p:sldId id="317" r:id="rId62"/>
    <p:sldId id="318" r:id="rId63"/>
    <p:sldId id="319" r:id="rId64"/>
    <p:sldId id="320" r:id="rId65"/>
    <p:sldId id="321" r:id="rId66"/>
    <p:sldId id="322" r:id="rId67"/>
    <p:sldId id="323" r:id="rId68"/>
    <p:sldId id="324" r:id="rId69"/>
    <p:sldId id="325" r:id="rId70"/>
    <p:sldId id="326" r:id="rId71"/>
    <p:sldId id="327" r:id="rId72"/>
    <p:sldId id="328" r:id="rId73"/>
    <p:sldId id="329" r:id="rId74"/>
    <p:sldId id="330" r:id="rId75"/>
    <p:sldId id="331" r:id="rId76"/>
    <p:sldId id="332" r:id="rId77"/>
    <p:sldId id="333" r:id="rId78"/>
    <p:sldId id="334" r:id="rId79"/>
    <p:sldId id="335" r:id="rId80"/>
    <p:sldId id="336" r:id="rId81"/>
    <p:sldId id="337" r:id="rId82"/>
    <p:sldId id="338" r:id="rId83"/>
    <p:sldId id="339" r:id="rId84"/>
    <p:sldId id="340" r:id="rId85"/>
    <p:sldId id="341" r:id="rId86"/>
    <p:sldId id="342" r:id="rId87"/>
    <p:sldId id="343" r:id="rId88"/>
    <p:sldId id="344" r:id="rId89"/>
    <p:sldId id="345" r:id="rId90"/>
    <p:sldId id="346" r:id="rId91"/>
    <p:sldId id="347" r:id="rId92"/>
    <p:sldId id="348" r:id="rId93"/>
    <p:sldId id="349" r:id="rId94"/>
    <p:sldId id="350" r:id="rId95"/>
    <p:sldId id="351" r:id="rId96"/>
    <p:sldId id="352" r:id="rId97"/>
    <p:sldId id="353" r:id="rId98"/>
    <p:sldId id="354" r:id="rId99"/>
    <p:sldId id="355" r:id="rId100"/>
    <p:sldId id="356" r:id="rId101"/>
    <p:sldId id="357" r:id="rId102"/>
    <p:sldId id="358" r:id="rId103"/>
    <p:sldId id="359" r:id="rId104"/>
    <p:sldId id="360" r:id="rId105"/>
    <p:sldId id="361" r:id="rId106"/>
    <p:sldId id="362" r:id="rId10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hivank udaywal" initials="su" lastIdx="1" clrIdx="0">
    <p:extLst>
      <p:ext uri="{19B8F6BF-5375-455C-9EA6-DF929625EA0E}">
        <p15:presenceInfo xmlns:p15="http://schemas.microsoft.com/office/powerpoint/2012/main" userId="b6c11e977c7e7a2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91" d="100"/>
          <a:sy n="91" d="100"/>
        </p:scale>
        <p:origin x="322"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07" Type="http://schemas.openxmlformats.org/officeDocument/2006/relationships/slide" Target="slides/slide106.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110"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presProps" Target="presProps.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8-25T16:29:05.380" idx="1">
    <p:pos x="10" y="10"/>
    <p:text/>
    <p:extLst>
      <p:ext uri="{C676402C-5697-4E1C-873F-D02D1690AC5C}">
        <p15:threadingInfo xmlns:p15="http://schemas.microsoft.com/office/powerpoint/2012/main" timeZoneBias="-330"/>
      </p:ext>
    </p:extLst>
  </p:cm>
</p:cmLst>
</file>

<file path=ppt/media/image1.png>
</file>

<file path=ppt/media/image10.png>
</file>

<file path=ppt/media/image11.png>
</file>

<file path=ppt/media/image12.png>
</file>

<file path=ppt/media/image13.jp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45F19-ED26-470C-9061-7EBC33640F7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2A266C0-DCA7-4EBE-9602-77A1A2F8C1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3916EAC-13FB-428D-8E67-7190B8B9A305}"/>
              </a:ext>
            </a:extLst>
          </p:cNvPr>
          <p:cNvSpPr>
            <a:spLocks noGrp="1"/>
          </p:cNvSpPr>
          <p:nvPr>
            <p:ph type="dt" sz="half" idx="10"/>
          </p:nvPr>
        </p:nvSpPr>
        <p:spPr/>
        <p:txBody>
          <a:bodyPr/>
          <a:lstStyle/>
          <a:p>
            <a:fld id="{0DEA9361-5B28-47B3-BFD5-E6D4AF8DC2F6}" type="datetimeFigureOut">
              <a:rPr lang="en-IN" smtClean="0"/>
              <a:t>25-08-2020</a:t>
            </a:fld>
            <a:endParaRPr lang="en-IN"/>
          </a:p>
        </p:txBody>
      </p:sp>
      <p:sp>
        <p:nvSpPr>
          <p:cNvPr id="5" name="Footer Placeholder 4">
            <a:extLst>
              <a:ext uri="{FF2B5EF4-FFF2-40B4-BE49-F238E27FC236}">
                <a16:creationId xmlns:a16="http://schemas.microsoft.com/office/drawing/2014/main" id="{E9EA7E46-6748-4AF8-8CB3-BF40025424D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8609BCE-56D7-4C89-A3B8-8374E7158BF2}"/>
              </a:ext>
            </a:extLst>
          </p:cNvPr>
          <p:cNvSpPr>
            <a:spLocks noGrp="1"/>
          </p:cNvSpPr>
          <p:nvPr>
            <p:ph type="sldNum" sz="quarter" idx="12"/>
          </p:nvPr>
        </p:nvSpPr>
        <p:spPr/>
        <p:txBody>
          <a:bodyPr/>
          <a:lstStyle/>
          <a:p>
            <a:fld id="{65EC78DC-FF4A-4A1C-A9B6-531197D8FC0F}" type="slidenum">
              <a:rPr lang="en-IN" smtClean="0"/>
              <a:t>‹#›</a:t>
            </a:fld>
            <a:endParaRPr lang="en-IN"/>
          </a:p>
        </p:txBody>
      </p:sp>
    </p:spTree>
    <p:extLst>
      <p:ext uri="{BB962C8B-B14F-4D97-AF65-F5344CB8AC3E}">
        <p14:creationId xmlns:p14="http://schemas.microsoft.com/office/powerpoint/2010/main" val="23816745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FCCF8-4344-4B8A-859E-65AFEDAE797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40D3D3D-B814-44F1-A3F5-CC21EC810A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677ED36-0403-4427-AFA4-EC132AD318EB}"/>
              </a:ext>
            </a:extLst>
          </p:cNvPr>
          <p:cNvSpPr>
            <a:spLocks noGrp="1"/>
          </p:cNvSpPr>
          <p:nvPr>
            <p:ph type="dt" sz="half" idx="10"/>
          </p:nvPr>
        </p:nvSpPr>
        <p:spPr/>
        <p:txBody>
          <a:bodyPr/>
          <a:lstStyle/>
          <a:p>
            <a:fld id="{0DEA9361-5B28-47B3-BFD5-E6D4AF8DC2F6}" type="datetimeFigureOut">
              <a:rPr lang="en-IN" smtClean="0"/>
              <a:t>25-08-2020</a:t>
            </a:fld>
            <a:endParaRPr lang="en-IN"/>
          </a:p>
        </p:txBody>
      </p:sp>
      <p:sp>
        <p:nvSpPr>
          <p:cNvPr id="5" name="Footer Placeholder 4">
            <a:extLst>
              <a:ext uri="{FF2B5EF4-FFF2-40B4-BE49-F238E27FC236}">
                <a16:creationId xmlns:a16="http://schemas.microsoft.com/office/drawing/2014/main" id="{7D69BA2A-DD4D-49BD-9D41-B35AB6FCAC2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01557E3-3064-46F9-A6A7-F62B735C573B}"/>
              </a:ext>
            </a:extLst>
          </p:cNvPr>
          <p:cNvSpPr>
            <a:spLocks noGrp="1"/>
          </p:cNvSpPr>
          <p:nvPr>
            <p:ph type="sldNum" sz="quarter" idx="12"/>
          </p:nvPr>
        </p:nvSpPr>
        <p:spPr/>
        <p:txBody>
          <a:bodyPr/>
          <a:lstStyle/>
          <a:p>
            <a:fld id="{65EC78DC-FF4A-4A1C-A9B6-531197D8FC0F}" type="slidenum">
              <a:rPr lang="en-IN" smtClean="0"/>
              <a:t>‹#›</a:t>
            </a:fld>
            <a:endParaRPr lang="en-IN"/>
          </a:p>
        </p:txBody>
      </p:sp>
    </p:spTree>
    <p:extLst>
      <p:ext uri="{BB962C8B-B14F-4D97-AF65-F5344CB8AC3E}">
        <p14:creationId xmlns:p14="http://schemas.microsoft.com/office/powerpoint/2010/main" val="34773906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AEFD2E-04BE-4BA3-9796-9B1A8DF8CB6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AA8F918-F213-4345-8388-6955354354C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85EC903-4C7A-450B-9A0F-05E46F72B292}"/>
              </a:ext>
            </a:extLst>
          </p:cNvPr>
          <p:cNvSpPr>
            <a:spLocks noGrp="1"/>
          </p:cNvSpPr>
          <p:nvPr>
            <p:ph type="dt" sz="half" idx="10"/>
          </p:nvPr>
        </p:nvSpPr>
        <p:spPr/>
        <p:txBody>
          <a:bodyPr/>
          <a:lstStyle/>
          <a:p>
            <a:fld id="{0DEA9361-5B28-47B3-BFD5-E6D4AF8DC2F6}" type="datetimeFigureOut">
              <a:rPr lang="en-IN" smtClean="0"/>
              <a:t>25-08-2020</a:t>
            </a:fld>
            <a:endParaRPr lang="en-IN"/>
          </a:p>
        </p:txBody>
      </p:sp>
      <p:sp>
        <p:nvSpPr>
          <p:cNvPr id="5" name="Footer Placeholder 4">
            <a:extLst>
              <a:ext uri="{FF2B5EF4-FFF2-40B4-BE49-F238E27FC236}">
                <a16:creationId xmlns:a16="http://schemas.microsoft.com/office/drawing/2014/main" id="{EADC4A6D-2393-4C53-A3D4-0B68F058E52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2451DB1-C406-404E-9CB9-C8F3264B0D86}"/>
              </a:ext>
            </a:extLst>
          </p:cNvPr>
          <p:cNvSpPr>
            <a:spLocks noGrp="1"/>
          </p:cNvSpPr>
          <p:nvPr>
            <p:ph type="sldNum" sz="quarter" idx="12"/>
          </p:nvPr>
        </p:nvSpPr>
        <p:spPr/>
        <p:txBody>
          <a:bodyPr/>
          <a:lstStyle/>
          <a:p>
            <a:fld id="{65EC78DC-FF4A-4A1C-A9B6-531197D8FC0F}" type="slidenum">
              <a:rPr lang="en-IN" smtClean="0"/>
              <a:t>‹#›</a:t>
            </a:fld>
            <a:endParaRPr lang="en-IN"/>
          </a:p>
        </p:txBody>
      </p:sp>
    </p:spTree>
    <p:extLst>
      <p:ext uri="{BB962C8B-B14F-4D97-AF65-F5344CB8AC3E}">
        <p14:creationId xmlns:p14="http://schemas.microsoft.com/office/powerpoint/2010/main" val="37863948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D9A994-4021-4A8F-8EAC-E3684AA4105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66E6777-54DC-4AAC-8E09-95919B3613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96C550D-F4C5-463A-B904-40AE1D90925B}"/>
              </a:ext>
            </a:extLst>
          </p:cNvPr>
          <p:cNvSpPr>
            <a:spLocks noGrp="1"/>
          </p:cNvSpPr>
          <p:nvPr>
            <p:ph type="dt" sz="half" idx="10"/>
          </p:nvPr>
        </p:nvSpPr>
        <p:spPr/>
        <p:txBody>
          <a:bodyPr/>
          <a:lstStyle/>
          <a:p>
            <a:fld id="{0DEA9361-5B28-47B3-BFD5-E6D4AF8DC2F6}" type="datetimeFigureOut">
              <a:rPr lang="en-IN" smtClean="0"/>
              <a:t>25-08-2020</a:t>
            </a:fld>
            <a:endParaRPr lang="en-IN"/>
          </a:p>
        </p:txBody>
      </p:sp>
      <p:sp>
        <p:nvSpPr>
          <p:cNvPr id="5" name="Footer Placeholder 4">
            <a:extLst>
              <a:ext uri="{FF2B5EF4-FFF2-40B4-BE49-F238E27FC236}">
                <a16:creationId xmlns:a16="http://schemas.microsoft.com/office/drawing/2014/main" id="{E346D999-D283-454A-8755-28D5CB0A19D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75B5E3B-B666-4C4D-8595-A8D11FAD3E78}"/>
              </a:ext>
            </a:extLst>
          </p:cNvPr>
          <p:cNvSpPr>
            <a:spLocks noGrp="1"/>
          </p:cNvSpPr>
          <p:nvPr>
            <p:ph type="sldNum" sz="quarter" idx="12"/>
          </p:nvPr>
        </p:nvSpPr>
        <p:spPr/>
        <p:txBody>
          <a:bodyPr/>
          <a:lstStyle/>
          <a:p>
            <a:fld id="{65EC78DC-FF4A-4A1C-A9B6-531197D8FC0F}" type="slidenum">
              <a:rPr lang="en-IN" smtClean="0"/>
              <a:t>‹#›</a:t>
            </a:fld>
            <a:endParaRPr lang="en-IN"/>
          </a:p>
        </p:txBody>
      </p:sp>
    </p:spTree>
    <p:extLst>
      <p:ext uri="{BB962C8B-B14F-4D97-AF65-F5344CB8AC3E}">
        <p14:creationId xmlns:p14="http://schemas.microsoft.com/office/powerpoint/2010/main" val="28359873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98777-A9F6-46E2-8A94-A63C85E6FE1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274EF3A-1C65-41CA-A1B9-23BB39B0AF2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7BD6B9E-2C3C-43F5-9172-59EB1E0CB76B}"/>
              </a:ext>
            </a:extLst>
          </p:cNvPr>
          <p:cNvSpPr>
            <a:spLocks noGrp="1"/>
          </p:cNvSpPr>
          <p:nvPr>
            <p:ph type="dt" sz="half" idx="10"/>
          </p:nvPr>
        </p:nvSpPr>
        <p:spPr/>
        <p:txBody>
          <a:bodyPr/>
          <a:lstStyle/>
          <a:p>
            <a:fld id="{0DEA9361-5B28-47B3-BFD5-E6D4AF8DC2F6}" type="datetimeFigureOut">
              <a:rPr lang="en-IN" smtClean="0"/>
              <a:t>25-08-2020</a:t>
            </a:fld>
            <a:endParaRPr lang="en-IN"/>
          </a:p>
        </p:txBody>
      </p:sp>
      <p:sp>
        <p:nvSpPr>
          <p:cNvPr id="5" name="Footer Placeholder 4">
            <a:extLst>
              <a:ext uri="{FF2B5EF4-FFF2-40B4-BE49-F238E27FC236}">
                <a16:creationId xmlns:a16="http://schemas.microsoft.com/office/drawing/2014/main" id="{BF36A7D4-12EC-4C84-A297-C9BCB273342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1C33B08-6D14-4ADC-AEC1-74C5DB5223BB}"/>
              </a:ext>
            </a:extLst>
          </p:cNvPr>
          <p:cNvSpPr>
            <a:spLocks noGrp="1"/>
          </p:cNvSpPr>
          <p:nvPr>
            <p:ph type="sldNum" sz="quarter" idx="12"/>
          </p:nvPr>
        </p:nvSpPr>
        <p:spPr/>
        <p:txBody>
          <a:bodyPr/>
          <a:lstStyle/>
          <a:p>
            <a:fld id="{65EC78DC-FF4A-4A1C-A9B6-531197D8FC0F}" type="slidenum">
              <a:rPr lang="en-IN" smtClean="0"/>
              <a:t>‹#›</a:t>
            </a:fld>
            <a:endParaRPr lang="en-IN"/>
          </a:p>
        </p:txBody>
      </p:sp>
    </p:spTree>
    <p:extLst>
      <p:ext uri="{BB962C8B-B14F-4D97-AF65-F5344CB8AC3E}">
        <p14:creationId xmlns:p14="http://schemas.microsoft.com/office/powerpoint/2010/main" val="141921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4F1A3-CF14-4895-97FA-38BAF0A3CF2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4761F10-EF66-4DB8-9601-5F93F50775D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B5B7432-7F0D-4870-9616-1404CAC4E7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90774E9-099F-429A-AB4C-3640A8A1AAD5}"/>
              </a:ext>
            </a:extLst>
          </p:cNvPr>
          <p:cNvSpPr>
            <a:spLocks noGrp="1"/>
          </p:cNvSpPr>
          <p:nvPr>
            <p:ph type="dt" sz="half" idx="10"/>
          </p:nvPr>
        </p:nvSpPr>
        <p:spPr/>
        <p:txBody>
          <a:bodyPr/>
          <a:lstStyle/>
          <a:p>
            <a:fld id="{0DEA9361-5B28-47B3-BFD5-E6D4AF8DC2F6}" type="datetimeFigureOut">
              <a:rPr lang="en-IN" smtClean="0"/>
              <a:t>25-08-2020</a:t>
            </a:fld>
            <a:endParaRPr lang="en-IN"/>
          </a:p>
        </p:txBody>
      </p:sp>
      <p:sp>
        <p:nvSpPr>
          <p:cNvPr id="6" name="Footer Placeholder 5">
            <a:extLst>
              <a:ext uri="{FF2B5EF4-FFF2-40B4-BE49-F238E27FC236}">
                <a16:creationId xmlns:a16="http://schemas.microsoft.com/office/drawing/2014/main" id="{E7B426FD-B92C-484E-B391-23CF7D501EE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1A1E3A8-DD49-47AC-9A9C-E29EBAE1B217}"/>
              </a:ext>
            </a:extLst>
          </p:cNvPr>
          <p:cNvSpPr>
            <a:spLocks noGrp="1"/>
          </p:cNvSpPr>
          <p:nvPr>
            <p:ph type="sldNum" sz="quarter" idx="12"/>
          </p:nvPr>
        </p:nvSpPr>
        <p:spPr/>
        <p:txBody>
          <a:bodyPr/>
          <a:lstStyle/>
          <a:p>
            <a:fld id="{65EC78DC-FF4A-4A1C-A9B6-531197D8FC0F}" type="slidenum">
              <a:rPr lang="en-IN" smtClean="0"/>
              <a:t>‹#›</a:t>
            </a:fld>
            <a:endParaRPr lang="en-IN"/>
          </a:p>
        </p:txBody>
      </p:sp>
    </p:spTree>
    <p:extLst>
      <p:ext uri="{BB962C8B-B14F-4D97-AF65-F5344CB8AC3E}">
        <p14:creationId xmlns:p14="http://schemas.microsoft.com/office/powerpoint/2010/main" val="204256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41E8B-D64C-4340-870D-5B303B84BDAB}"/>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B20C2FC-2A75-4B54-ADE3-CA40D61A81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7C5DC56-5AF0-4AF2-A214-50F9A544594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DC57061-2629-4DBD-A32B-374E1D6597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6A15E10-DF8D-43F0-89B6-0EDA4CC122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07497AC-1036-489C-8CDD-F3330CDC15EB}"/>
              </a:ext>
            </a:extLst>
          </p:cNvPr>
          <p:cNvSpPr>
            <a:spLocks noGrp="1"/>
          </p:cNvSpPr>
          <p:nvPr>
            <p:ph type="dt" sz="half" idx="10"/>
          </p:nvPr>
        </p:nvSpPr>
        <p:spPr/>
        <p:txBody>
          <a:bodyPr/>
          <a:lstStyle/>
          <a:p>
            <a:fld id="{0DEA9361-5B28-47B3-BFD5-E6D4AF8DC2F6}" type="datetimeFigureOut">
              <a:rPr lang="en-IN" smtClean="0"/>
              <a:t>25-08-2020</a:t>
            </a:fld>
            <a:endParaRPr lang="en-IN"/>
          </a:p>
        </p:txBody>
      </p:sp>
      <p:sp>
        <p:nvSpPr>
          <p:cNvPr id="8" name="Footer Placeholder 7">
            <a:extLst>
              <a:ext uri="{FF2B5EF4-FFF2-40B4-BE49-F238E27FC236}">
                <a16:creationId xmlns:a16="http://schemas.microsoft.com/office/drawing/2014/main" id="{B21C5F7F-219B-4C43-AE41-89C99503E6A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7E9C815-E0A0-4CEF-A434-81058B3D9EC3}"/>
              </a:ext>
            </a:extLst>
          </p:cNvPr>
          <p:cNvSpPr>
            <a:spLocks noGrp="1"/>
          </p:cNvSpPr>
          <p:nvPr>
            <p:ph type="sldNum" sz="quarter" idx="12"/>
          </p:nvPr>
        </p:nvSpPr>
        <p:spPr/>
        <p:txBody>
          <a:bodyPr/>
          <a:lstStyle/>
          <a:p>
            <a:fld id="{65EC78DC-FF4A-4A1C-A9B6-531197D8FC0F}" type="slidenum">
              <a:rPr lang="en-IN" smtClean="0"/>
              <a:t>‹#›</a:t>
            </a:fld>
            <a:endParaRPr lang="en-IN"/>
          </a:p>
        </p:txBody>
      </p:sp>
    </p:spTree>
    <p:extLst>
      <p:ext uri="{BB962C8B-B14F-4D97-AF65-F5344CB8AC3E}">
        <p14:creationId xmlns:p14="http://schemas.microsoft.com/office/powerpoint/2010/main" val="18598655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A319A-9166-4232-B81F-4952F49825B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EDA12FC-5D9A-4EE8-8834-F5C8A15E73B3}"/>
              </a:ext>
            </a:extLst>
          </p:cNvPr>
          <p:cNvSpPr>
            <a:spLocks noGrp="1"/>
          </p:cNvSpPr>
          <p:nvPr>
            <p:ph type="dt" sz="half" idx="10"/>
          </p:nvPr>
        </p:nvSpPr>
        <p:spPr/>
        <p:txBody>
          <a:bodyPr/>
          <a:lstStyle/>
          <a:p>
            <a:fld id="{0DEA9361-5B28-47B3-BFD5-E6D4AF8DC2F6}" type="datetimeFigureOut">
              <a:rPr lang="en-IN" smtClean="0"/>
              <a:t>25-08-2020</a:t>
            </a:fld>
            <a:endParaRPr lang="en-IN"/>
          </a:p>
        </p:txBody>
      </p:sp>
      <p:sp>
        <p:nvSpPr>
          <p:cNvPr id="4" name="Footer Placeholder 3">
            <a:extLst>
              <a:ext uri="{FF2B5EF4-FFF2-40B4-BE49-F238E27FC236}">
                <a16:creationId xmlns:a16="http://schemas.microsoft.com/office/drawing/2014/main" id="{0387BF0A-932B-40C0-AEF5-F7B0422CE37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E7741F2-5E72-446A-8C2B-FD8F09873443}"/>
              </a:ext>
            </a:extLst>
          </p:cNvPr>
          <p:cNvSpPr>
            <a:spLocks noGrp="1"/>
          </p:cNvSpPr>
          <p:nvPr>
            <p:ph type="sldNum" sz="quarter" idx="12"/>
          </p:nvPr>
        </p:nvSpPr>
        <p:spPr/>
        <p:txBody>
          <a:bodyPr/>
          <a:lstStyle/>
          <a:p>
            <a:fld id="{65EC78DC-FF4A-4A1C-A9B6-531197D8FC0F}" type="slidenum">
              <a:rPr lang="en-IN" smtClean="0"/>
              <a:t>‹#›</a:t>
            </a:fld>
            <a:endParaRPr lang="en-IN"/>
          </a:p>
        </p:txBody>
      </p:sp>
    </p:spTree>
    <p:extLst>
      <p:ext uri="{BB962C8B-B14F-4D97-AF65-F5344CB8AC3E}">
        <p14:creationId xmlns:p14="http://schemas.microsoft.com/office/powerpoint/2010/main" val="39757224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61E2EA-7358-4DB9-85A3-62C43EC841D4}"/>
              </a:ext>
            </a:extLst>
          </p:cNvPr>
          <p:cNvSpPr>
            <a:spLocks noGrp="1"/>
          </p:cNvSpPr>
          <p:nvPr>
            <p:ph type="dt" sz="half" idx="10"/>
          </p:nvPr>
        </p:nvSpPr>
        <p:spPr/>
        <p:txBody>
          <a:bodyPr/>
          <a:lstStyle/>
          <a:p>
            <a:fld id="{0DEA9361-5B28-47B3-BFD5-E6D4AF8DC2F6}" type="datetimeFigureOut">
              <a:rPr lang="en-IN" smtClean="0"/>
              <a:t>25-08-2020</a:t>
            </a:fld>
            <a:endParaRPr lang="en-IN"/>
          </a:p>
        </p:txBody>
      </p:sp>
      <p:sp>
        <p:nvSpPr>
          <p:cNvPr id="3" name="Footer Placeholder 2">
            <a:extLst>
              <a:ext uri="{FF2B5EF4-FFF2-40B4-BE49-F238E27FC236}">
                <a16:creationId xmlns:a16="http://schemas.microsoft.com/office/drawing/2014/main" id="{BA54C077-8918-423D-AA5A-487721825B9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E0A360C-1899-4302-9FB3-D33D3066F4C5}"/>
              </a:ext>
            </a:extLst>
          </p:cNvPr>
          <p:cNvSpPr>
            <a:spLocks noGrp="1"/>
          </p:cNvSpPr>
          <p:nvPr>
            <p:ph type="sldNum" sz="quarter" idx="12"/>
          </p:nvPr>
        </p:nvSpPr>
        <p:spPr/>
        <p:txBody>
          <a:bodyPr/>
          <a:lstStyle/>
          <a:p>
            <a:fld id="{65EC78DC-FF4A-4A1C-A9B6-531197D8FC0F}" type="slidenum">
              <a:rPr lang="en-IN" smtClean="0"/>
              <a:t>‹#›</a:t>
            </a:fld>
            <a:endParaRPr lang="en-IN"/>
          </a:p>
        </p:txBody>
      </p:sp>
    </p:spTree>
    <p:extLst>
      <p:ext uri="{BB962C8B-B14F-4D97-AF65-F5344CB8AC3E}">
        <p14:creationId xmlns:p14="http://schemas.microsoft.com/office/powerpoint/2010/main" val="23783418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3A9B5-4277-4739-B97E-A41DCFFDD7F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AA7797B-9CC5-459B-B446-1B96673A27B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62B446B-1569-4D1B-A86F-738018201B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BBEF5A-F6DC-495B-AC41-931BE19FA524}"/>
              </a:ext>
            </a:extLst>
          </p:cNvPr>
          <p:cNvSpPr>
            <a:spLocks noGrp="1"/>
          </p:cNvSpPr>
          <p:nvPr>
            <p:ph type="dt" sz="half" idx="10"/>
          </p:nvPr>
        </p:nvSpPr>
        <p:spPr/>
        <p:txBody>
          <a:bodyPr/>
          <a:lstStyle/>
          <a:p>
            <a:fld id="{0DEA9361-5B28-47B3-BFD5-E6D4AF8DC2F6}" type="datetimeFigureOut">
              <a:rPr lang="en-IN" smtClean="0"/>
              <a:t>25-08-2020</a:t>
            </a:fld>
            <a:endParaRPr lang="en-IN"/>
          </a:p>
        </p:txBody>
      </p:sp>
      <p:sp>
        <p:nvSpPr>
          <p:cNvPr id="6" name="Footer Placeholder 5">
            <a:extLst>
              <a:ext uri="{FF2B5EF4-FFF2-40B4-BE49-F238E27FC236}">
                <a16:creationId xmlns:a16="http://schemas.microsoft.com/office/drawing/2014/main" id="{FD57E2A7-4955-4BA0-9A42-5C7A65B7B3E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6EC877B-6EA0-4D81-93C0-4A7050969969}"/>
              </a:ext>
            </a:extLst>
          </p:cNvPr>
          <p:cNvSpPr>
            <a:spLocks noGrp="1"/>
          </p:cNvSpPr>
          <p:nvPr>
            <p:ph type="sldNum" sz="quarter" idx="12"/>
          </p:nvPr>
        </p:nvSpPr>
        <p:spPr/>
        <p:txBody>
          <a:bodyPr/>
          <a:lstStyle/>
          <a:p>
            <a:fld id="{65EC78DC-FF4A-4A1C-A9B6-531197D8FC0F}" type="slidenum">
              <a:rPr lang="en-IN" smtClean="0"/>
              <a:t>‹#›</a:t>
            </a:fld>
            <a:endParaRPr lang="en-IN"/>
          </a:p>
        </p:txBody>
      </p:sp>
    </p:spTree>
    <p:extLst>
      <p:ext uri="{BB962C8B-B14F-4D97-AF65-F5344CB8AC3E}">
        <p14:creationId xmlns:p14="http://schemas.microsoft.com/office/powerpoint/2010/main" val="32311348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60EAA-D716-45D3-A812-69B583F0AD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75FAE9C-8D0E-4F61-B61C-BF03F152FAF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B3E2564E-E50C-4281-9AC3-83AF887DE6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847DD9-B180-4631-8D97-B43151CD3D3A}"/>
              </a:ext>
            </a:extLst>
          </p:cNvPr>
          <p:cNvSpPr>
            <a:spLocks noGrp="1"/>
          </p:cNvSpPr>
          <p:nvPr>
            <p:ph type="dt" sz="half" idx="10"/>
          </p:nvPr>
        </p:nvSpPr>
        <p:spPr/>
        <p:txBody>
          <a:bodyPr/>
          <a:lstStyle/>
          <a:p>
            <a:fld id="{0DEA9361-5B28-47B3-BFD5-E6D4AF8DC2F6}" type="datetimeFigureOut">
              <a:rPr lang="en-IN" smtClean="0"/>
              <a:t>25-08-2020</a:t>
            </a:fld>
            <a:endParaRPr lang="en-IN"/>
          </a:p>
        </p:txBody>
      </p:sp>
      <p:sp>
        <p:nvSpPr>
          <p:cNvPr id="6" name="Footer Placeholder 5">
            <a:extLst>
              <a:ext uri="{FF2B5EF4-FFF2-40B4-BE49-F238E27FC236}">
                <a16:creationId xmlns:a16="http://schemas.microsoft.com/office/drawing/2014/main" id="{66FDE312-1F47-477A-ADE4-3B3763A0EA4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AAB9F77-1A02-4B58-A105-678FABA613A4}"/>
              </a:ext>
            </a:extLst>
          </p:cNvPr>
          <p:cNvSpPr>
            <a:spLocks noGrp="1"/>
          </p:cNvSpPr>
          <p:nvPr>
            <p:ph type="sldNum" sz="quarter" idx="12"/>
          </p:nvPr>
        </p:nvSpPr>
        <p:spPr/>
        <p:txBody>
          <a:bodyPr/>
          <a:lstStyle/>
          <a:p>
            <a:fld id="{65EC78DC-FF4A-4A1C-A9B6-531197D8FC0F}" type="slidenum">
              <a:rPr lang="en-IN" smtClean="0"/>
              <a:t>‹#›</a:t>
            </a:fld>
            <a:endParaRPr lang="en-IN"/>
          </a:p>
        </p:txBody>
      </p:sp>
    </p:spTree>
    <p:extLst>
      <p:ext uri="{BB962C8B-B14F-4D97-AF65-F5344CB8AC3E}">
        <p14:creationId xmlns:p14="http://schemas.microsoft.com/office/powerpoint/2010/main" val="5198565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5731E4-9CE3-4810-A4EC-F1B516C6F8E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164A6AA-42D4-4CE6-A636-E8A8B665E7E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3F25CE8-883B-41F6-A0CA-EBE430BF29E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EA9361-5B28-47B3-BFD5-E6D4AF8DC2F6}" type="datetimeFigureOut">
              <a:rPr lang="en-IN" smtClean="0"/>
              <a:t>25-08-2020</a:t>
            </a:fld>
            <a:endParaRPr lang="en-IN"/>
          </a:p>
        </p:txBody>
      </p:sp>
      <p:sp>
        <p:nvSpPr>
          <p:cNvPr id="5" name="Footer Placeholder 4">
            <a:extLst>
              <a:ext uri="{FF2B5EF4-FFF2-40B4-BE49-F238E27FC236}">
                <a16:creationId xmlns:a16="http://schemas.microsoft.com/office/drawing/2014/main" id="{1BC3AFD2-98BC-49B9-B92C-73DC0C61F27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4624069-8D6A-494A-B8F4-517D18D51A9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EC78DC-FF4A-4A1C-A9B6-531197D8FC0F}" type="slidenum">
              <a:rPr lang="en-IN" smtClean="0"/>
              <a:t>‹#›</a:t>
            </a:fld>
            <a:endParaRPr lang="en-IN"/>
          </a:p>
        </p:txBody>
      </p:sp>
    </p:spTree>
    <p:extLst>
      <p:ext uri="{BB962C8B-B14F-4D97-AF65-F5344CB8AC3E}">
        <p14:creationId xmlns:p14="http://schemas.microsoft.com/office/powerpoint/2010/main" val="36677199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3" Type="http://schemas.openxmlformats.org/officeDocument/2006/relationships/hyperlink" Target="https://blog.logsign.com/information-leakage-of-threat-intelligence-incident-data-and-status-data/" TargetMode="External"/><Relationship Id="rId2" Type="http://schemas.openxmlformats.org/officeDocument/2006/relationships/hyperlink" Target="https://www.titanfile.com/blog/case-of-confidential-information-leak/" TargetMode="External"/><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2.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3" Type="http://schemas.openxmlformats.org/officeDocument/2006/relationships/hyperlink" Target="https://www.owasp.org/index.php/Unvalidated_Input" TargetMode="External"/><Relationship Id="rId2" Type="http://schemas.openxmlformats.org/officeDocument/2006/relationships/hyperlink" Target="https://cwe.mitre.org/data/definitions/20.html" TargetMode="External"/><Relationship Id="rId1" Type="http://schemas.openxmlformats.org/officeDocument/2006/relationships/slideLayout" Target="../slideLayouts/slideLayout1.xml"/><Relationship Id="rId4" Type="http://schemas.openxmlformats.org/officeDocument/2006/relationships/hyperlink" Target="https://www.whitehatsec.com/glossary/content/input-validation" TargetMode="Externa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en.wikipedia.org/wiki/SQL_injection" TargetMode="External"/><Relationship Id="rId2" Type="http://schemas.openxmlformats.org/officeDocument/2006/relationships/hyperlink" Target="https://owasp.org/www-community/attacks/SQL_Injection" TargetMode="Externa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iki.owasp.org/index.php/Testing_for_Weak_password_policy_(OTG-AUTHN-007)" TargetMode="External"/><Relationship Id="rId2" Type="http://schemas.openxmlformats.org/officeDocument/2006/relationships/hyperlink" Target="https://www.acunetix.com/blog/web-security-zone/common-password-vulnerabilities/" TargetMode="Externa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hyperlink" Target="https://www.opswat.com/blog/file-upload-protection-best-practices" TargetMode="External"/><Relationship Id="rId2" Type="http://schemas.openxmlformats.org/officeDocument/2006/relationships/hyperlink" Target="https://wiki.owasp.org/index.php/Unrestricted_File_Upload" TargetMode="External"/><Relationship Id="rId1" Type="http://schemas.openxmlformats.org/officeDocument/2006/relationships/slideLayout" Target="../slideLayouts/slideLayout1.xml"/><Relationship Id="rId6" Type="http://schemas.openxmlformats.org/officeDocument/2006/relationships/hyperlink" Target="https://www.wordfence.com/learn/how-to-prevent-file-upload-vulnerabilities/" TargetMode="External"/><Relationship Id="rId5" Type="http://schemas.openxmlformats.org/officeDocument/2006/relationships/hyperlink" Target="https://www.w3schools.com/" TargetMode="External"/><Relationship Id="rId4" Type="http://schemas.openxmlformats.org/officeDocument/2006/relationships/hyperlink" Target="https://cwe.mitre.org/data/definitions/548.html"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13.233.54.155/reset_password/admin.php?otp=" TargetMode="Externa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comments" Target="../comments/comment1.xm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hyperlink" Target="https://wiki.owasp.org/index.php/Blocking_Brute_Force_Attacks" TargetMode="External"/><Relationship Id="rId2" Type="http://schemas.openxmlformats.org/officeDocument/2006/relationships/hyperlink" Target="https://wiki.owasp.org/index.php/Testing_Multiple_Factors_Authentication_(OWASP-AT-009)" TargetMode="External"/><Relationship Id="rId1" Type="http://schemas.openxmlformats.org/officeDocument/2006/relationships/slideLayout" Target="../slideLayouts/slideLayout1.xml"/><Relationship Id="rId5" Type="http://schemas.openxmlformats.org/officeDocument/2006/relationships/hyperlink" Target="https://en.wikipedia.org/wiki/Rate_limiting" TargetMode="External"/><Relationship Id="rId4" Type="http://schemas.openxmlformats.org/officeDocument/2006/relationships/hyperlink" Target="https://www.kaspersky.com/resource-center/definitions/brute-force-attack"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hyperlink" Target="https://wiki.owasp.org/index.php/Improper_Error_Handling" TargetMode="Externa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hyperlink" Target="https://www.netsparker.com/blog/web-security/open-redirection-vulnerability-information-prevention/#:~:text=What%20Is%20the%20Impact%20of,cases%20even%20cause%20XSS%20attacks." TargetMode="External"/><Relationship Id="rId2" Type="http://schemas.openxmlformats.org/officeDocument/2006/relationships/hyperlink" Target="https://cwe.mitre.org/data/definitions/601.html" TargetMode="External"/><Relationship Id="rId1" Type="http://schemas.openxmlformats.org/officeDocument/2006/relationships/slideLayout" Target="../slideLayouts/slideLayout1.xml"/><Relationship Id="rId4" Type="http://schemas.openxmlformats.org/officeDocument/2006/relationships/hyperlink" Target="https://blog.detectify.com/2019/05/16/the-real-impact-of-an-open-redirect/"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hyperlink" Target="https://en.wikipedia.org/wiki/Cross-site_request_forgery" TargetMode="External"/><Relationship Id="rId2" Type="http://schemas.openxmlformats.org/officeDocument/2006/relationships/hyperlink" Target="https://wiki.owasp.org/index.php/Cross-Site_Request_Forgery_(CSRF)" TargetMode="External"/><Relationship Id="rId1" Type="http://schemas.openxmlformats.org/officeDocument/2006/relationships/slideLayout" Target="../slideLayouts/slideLayout1.xml"/><Relationship Id="rId5" Type="http://schemas.openxmlformats.org/officeDocument/2006/relationships/hyperlink" Target="https://cwe.mitre.org/data/definitions/352.html" TargetMode="External"/><Relationship Id="rId4" Type="http://schemas.openxmlformats.org/officeDocument/2006/relationships/hyperlink" Target="https://www.netsparker.com/blog/web-security/csrf-cross-site-request-forgery/"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hyperlink" Target="https://en.wikipedia.org/wiki/Cross-site_scripting" TargetMode="External"/><Relationship Id="rId2" Type="http://schemas.openxmlformats.org/officeDocument/2006/relationships/hyperlink" Target="https://wiki.owasp.org/index.php/Cross-site_Scripting_(XSS)" TargetMode="External"/><Relationship Id="rId1" Type="http://schemas.openxmlformats.org/officeDocument/2006/relationships/slideLayout" Target="../slideLayouts/slideLayout1.xml"/><Relationship Id="rId5" Type="http://schemas.openxmlformats.org/officeDocument/2006/relationships/hyperlink" Target="https://medium.com/faun/the-impact-of-cross-site-scripting-vulnerabilities-and-their-prevention-8ae6376ddbca" TargetMode="External"/><Relationship Id="rId4" Type="http://schemas.openxmlformats.org/officeDocument/2006/relationships/hyperlink" Target="https://owasp.org/www-project-top-ten/OWASP_Top_Ten_2017/Top_10-2017_A7-Cross-Site_Scripting_(XSS)" TargetMode="Externa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3" Type="http://schemas.openxmlformats.org/officeDocument/2006/relationships/hyperlink" Target="https://en.wikipedia.org/wiki/Cross-site_scripting" TargetMode="External"/><Relationship Id="rId2" Type="http://schemas.openxmlformats.org/officeDocument/2006/relationships/hyperlink" Target="https://wiki.owasp.org/index.php/Cross-site_Scripting_(XSS)" TargetMode="External"/><Relationship Id="rId1" Type="http://schemas.openxmlformats.org/officeDocument/2006/relationships/slideLayout" Target="../slideLayouts/slideLayout1.xml"/><Relationship Id="rId5" Type="http://schemas.openxmlformats.org/officeDocument/2006/relationships/hyperlink" Target="https://medium.com/faun/the-impact-of-cross-site-scripting-vulnerabilities-and-their-prevention-8ae6376ddbca" TargetMode="External"/><Relationship Id="rId4" Type="http://schemas.openxmlformats.org/officeDocument/2006/relationships/hyperlink" Target="https://owasp.org/www-project-top-ten/OWASP_Top_Ten_2017/Top_10-2017_A7-Cross-Site_Scripting_(XSS)" TargetMode="Externa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hyperlink" Target="https://ubuntu.com/security/notices/USN-4099-1" TargetMode="Externa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3" Type="http://schemas.openxmlformats.org/officeDocument/2006/relationships/hyperlink" Target="https://www.indusface.com/blog/owasp-security-misconfiguration/" TargetMode="External"/><Relationship Id="rId2" Type="http://schemas.openxmlformats.org/officeDocument/2006/relationships/hyperlink" Target="https://owasp.org/www-project-top-ten/OWASP_Top_Ten_2017/Top_10-2017_A6-Security_Misconfiguration#:~:text=Such%20flaws%20frequently%20give%20attackers,of%20the%20application%20and%20data." TargetMode="External"/><Relationship Id="rId1" Type="http://schemas.openxmlformats.org/officeDocument/2006/relationships/slideLayout" Target="../slideLayouts/slideLayout1.xml"/><Relationship Id="rId5" Type="http://schemas.openxmlformats.org/officeDocument/2006/relationships/hyperlink" Target="https://blog.detectify.com/2016/06/17/owasp-top-10-security-misconfiguration-5/" TargetMode="External"/><Relationship Id="rId4" Type="http://schemas.openxmlformats.org/officeDocument/2006/relationships/hyperlink" Target="https://www.tutorialspoint.com/security_testing/testing_security_misconfiguration.htm" TargetMode="Externa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3" Type="http://schemas.openxmlformats.org/officeDocument/2006/relationships/hyperlink" Target="http://13.233.54.155/orders/orders.php?customer=16" TargetMode="External"/><Relationship Id="rId2" Type="http://schemas.openxmlformats.org/officeDocument/2006/relationships/hyperlink" Target="http://13.233.54.155/orders/orders.php?customer=13" TargetMode="External"/><Relationship Id="rId1" Type="http://schemas.openxmlformats.org/officeDocument/2006/relationships/slideLayout" Target="../slideLayouts/slideLayout6.xml"/><Relationship Id="rId5" Type="http://schemas.openxmlformats.org/officeDocument/2006/relationships/hyperlink" Target="http://13.233.54.155/forum/index.php?u=/user/profile/4" TargetMode="External"/><Relationship Id="rId4" Type="http://schemas.openxmlformats.org/officeDocument/2006/relationships/hyperlink" Target="http://13.233.54.155/profile/16/edit/" TargetMode="External"/></Relationships>
</file>

<file path=ppt/slides/_rels/slide8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3" Type="http://schemas.openxmlformats.org/officeDocument/2006/relationships/hyperlink" Target="https://blog.securelayer7.net/owasp-top-10-4-insecure-direct-object-reference-vulnerability/" TargetMode="External"/><Relationship Id="rId2" Type="http://schemas.openxmlformats.org/officeDocument/2006/relationships/hyperlink" Target="https://wiki.owasp.org/index.php/Insecure_Configuration_Management" TargetMode="Externa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hyperlink" Target="http://13.233.54.155/robots.txt" TargetMode="External"/><Relationship Id="rId2" Type="http://schemas.openxmlformats.org/officeDocument/2006/relationships/hyperlink" Target="http://13.233.54.155/phpinfo.php" TargetMode="External"/><Relationship Id="rId1" Type="http://schemas.openxmlformats.org/officeDocument/2006/relationships/slideLayout" Target="../slideLayouts/slideLayout6.xml"/><Relationship Id="rId6" Type="http://schemas.openxmlformats.org/officeDocument/2006/relationships/hyperlink" Target="http://13.233.54.155/userlist.txt" TargetMode="External"/><Relationship Id="rId5" Type="http://schemas.openxmlformats.org/officeDocument/2006/relationships/hyperlink" Target="http://13.233.54.155/composer.json" TargetMode="External"/><Relationship Id="rId4" Type="http://schemas.openxmlformats.org/officeDocument/2006/relationships/hyperlink" Target="http://13.233.54.155/composer.lock" TargetMode="External"/></Relationships>
</file>

<file path=ppt/slides/_rels/slide9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3" Type="http://schemas.openxmlformats.org/officeDocument/2006/relationships/hyperlink" Target="https://www.ibm.com/support/knowledgecenter/SSB2MG_4.6.0/com.ibm.ips.doc/concepts/wap_information_disclosure.htm" TargetMode="External"/><Relationship Id="rId2" Type="http://schemas.openxmlformats.org/officeDocument/2006/relationships/hyperlink" Target="https://www.netsparker.com/blog/web-security/information-disclosure-issues-attacks/" TargetMode="External"/><Relationship Id="rId1" Type="http://schemas.openxmlformats.org/officeDocument/2006/relationships/slideLayout" Target="../slideLayouts/slideLayout1.xml"/><Relationship Id="rId4" Type="http://schemas.openxmlformats.org/officeDocument/2006/relationships/hyperlink" Target="https://www.sciencedirect.com/topics/computer-science/information-disclosure" TargetMode="External"/></Relationships>
</file>

<file path=ppt/slides/_rels/slide96.xml.rels><?xml version="1.0" encoding="UTF-8" standalone="yes"?>
<Relationships xmlns="http://schemas.openxmlformats.org/package/2006/relationships"><Relationship Id="rId3" Type="http://schemas.openxmlformats.org/officeDocument/2006/relationships/hyperlink" Target="http://13.233.54.155/static/images/customers/" TargetMode="External"/><Relationship Id="rId2" Type="http://schemas.openxmlformats.org/officeDocument/2006/relationships/hyperlink" Target="http://13.233.54.155/static/images/" TargetMode="External"/><Relationship Id="rId1" Type="http://schemas.openxmlformats.org/officeDocument/2006/relationships/slideLayout" Target="../slideLayouts/slideLayout6.xml"/><Relationship Id="rId5" Type="http://schemas.openxmlformats.org/officeDocument/2006/relationships/hyperlink" Target="http://13.233.54.155/products/details.php?p_id=2" TargetMode="External"/><Relationship Id="rId4" Type="http://schemas.openxmlformats.org/officeDocument/2006/relationships/hyperlink" Target="http://13.233.54.155/static/images/customers/default.png" TargetMode="External"/></Relationships>
</file>

<file path=ppt/slides/_rels/slide97.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698A1-78B4-4D5D-9E13-705B6D8C1E94}"/>
              </a:ext>
            </a:extLst>
          </p:cNvPr>
          <p:cNvSpPr>
            <a:spLocks noGrp="1"/>
          </p:cNvSpPr>
          <p:nvPr>
            <p:ph type="ctrTitle"/>
          </p:nvPr>
        </p:nvSpPr>
        <p:spPr>
          <a:xfrm>
            <a:off x="1524000" y="1600201"/>
            <a:ext cx="9144000" cy="740327"/>
          </a:xfrm>
        </p:spPr>
        <p:txBody>
          <a:bodyPr>
            <a:noAutofit/>
          </a:bodyPr>
          <a:lstStyle/>
          <a:p>
            <a:br>
              <a:rPr lang="en-US" sz="5400" dirty="0">
                <a:latin typeface="Arial Black" panose="020B0A04020102020204" pitchFamily="34" charset="0"/>
              </a:rPr>
            </a:br>
            <a:endParaRPr lang="en-IN" sz="5400" dirty="0">
              <a:latin typeface="Arial Black" panose="020B0A04020102020204" pitchFamily="34" charset="0"/>
            </a:endParaRPr>
          </a:p>
        </p:txBody>
      </p:sp>
      <p:sp>
        <p:nvSpPr>
          <p:cNvPr id="3" name="Subtitle 2">
            <a:extLst>
              <a:ext uri="{FF2B5EF4-FFF2-40B4-BE49-F238E27FC236}">
                <a16:creationId xmlns:a16="http://schemas.microsoft.com/office/drawing/2014/main" id="{F1F8F756-E71A-4F4D-845D-4E00E1946785}"/>
              </a:ext>
            </a:extLst>
          </p:cNvPr>
          <p:cNvSpPr>
            <a:spLocks noGrp="1"/>
          </p:cNvSpPr>
          <p:nvPr>
            <p:ph type="subTitle" idx="1"/>
          </p:nvPr>
        </p:nvSpPr>
        <p:spPr>
          <a:xfrm>
            <a:off x="1524000" y="729842"/>
            <a:ext cx="9144000" cy="4907560"/>
          </a:xfrm>
        </p:spPr>
        <p:txBody>
          <a:bodyPr>
            <a:normAutofit fontScale="92500" lnSpcReduction="20000"/>
          </a:bodyPr>
          <a:lstStyle/>
          <a:p>
            <a:endParaRPr lang="en-US" sz="5400" dirty="0">
              <a:latin typeface="Arial Black" panose="020B0A04020102020204" pitchFamily="34" charset="0"/>
            </a:endParaRPr>
          </a:p>
          <a:p>
            <a:r>
              <a:rPr lang="en-US" sz="5400" dirty="0">
                <a:latin typeface="Arial Black" panose="020B0A04020102020204" pitchFamily="34" charset="0"/>
              </a:rPr>
              <a:t>E-COMMERCE WEBSITE</a:t>
            </a:r>
          </a:p>
          <a:p>
            <a:endParaRPr lang="en-US" sz="5400" dirty="0">
              <a:latin typeface="Arial Black" panose="020B0A04020102020204" pitchFamily="34" charset="0"/>
            </a:endParaRPr>
          </a:p>
          <a:p>
            <a:r>
              <a:rPr lang="en-US" sz="5400" dirty="0">
                <a:latin typeface="Arial Black" panose="020B0A04020102020204" pitchFamily="34" charset="0"/>
              </a:rPr>
              <a:t>LIFESTYLE STORE</a:t>
            </a:r>
          </a:p>
          <a:p>
            <a:endParaRPr lang="en-US" sz="5400" dirty="0"/>
          </a:p>
          <a:p>
            <a:endParaRPr lang="en-US" sz="5400" dirty="0"/>
          </a:p>
          <a:p>
            <a:r>
              <a:rPr lang="en-US" sz="3600" dirty="0"/>
              <a:t>DETAILED DEVELOPER REPORT</a:t>
            </a:r>
            <a:endParaRPr lang="en-IN" sz="3600" dirty="0"/>
          </a:p>
        </p:txBody>
      </p:sp>
    </p:spTree>
    <p:extLst>
      <p:ext uri="{BB962C8B-B14F-4D97-AF65-F5344CB8AC3E}">
        <p14:creationId xmlns:p14="http://schemas.microsoft.com/office/powerpoint/2010/main" val="9951230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F7C7C-3684-4571-9273-B0176FC43413}"/>
              </a:ext>
            </a:extLst>
          </p:cNvPr>
          <p:cNvSpPr>
            <a:spLocks noGrp="1"/>
          </p:cNvSpPr>
          <p:nvPr>
            <p:ph type="ctrTitle"/>
          </p:nvPr>
        </p:nvSpPr>
        <p:spPr>
          <a:xfrm>
            <a:off x="536895" y="436228"/>
            <a:ext cx="10435905" cy="981511"/>
          </a:xfrm>
        </p:spPr>
        <p:txBody>
          <a:bodyPr/>
          <a:lstStyle/>
          <a:p>
            <a:pPr algn="l"/>
            <a:r>
              <a:rPr lang="en-US" dirty="0"/>
              <a:t>Proof of Concept (PoC)</a:t>
            </a:r>
            <a:endParaRPr lang="en-IN" dirty="0"/>
          </a:p>
        </p:txBody>
      </p:sp>
      <p:sp>
        <p:nvSpPr>
          <p:cNvPr id="3" name="Subtitle 2">
            <a:extLst>
              <a:ext uri="{FF2B5EF4-FFF2-40B4-BE49-F238E27FC236}">
                <a16:creationId xmlns:a16="http://schemas.microsoft.com/office/drawing/2014/main" id="{2D4E819C-CDE6-4E57-9B47-1D884C90DB00}"/>
              </a:ext>
            </a:extLst>
          </p:cNvPr>
          <p:cNvSpPr>
            <a:spLocks noGrp="1"/>
          </p:cNvSpPr>
          <p:nvPr>
            <p:ph type="subTitle" idx="1"/>
          </p:nvPr>
        </p:nvSpPr>
        <p:spPr>
          <a:xfrm>
            <a:off x="444617" y="1744910"/>
            <a:ext cx="10223383" cy="981511"/>
          </a:xfrm>
        </p:spPr>
        <p:txBody>
          <a:bodyPr>
            <a:normAutofit lnSpcReduction="10000"/>
          </a:bodyPr>
          <a:lstStyle/>
          <a:p>
            <a:pPr marL="342900" indent="-342900" algn="l">
              <a:buFont typeface="Arial" panose="020B0604020202020204" pitchFamily="34" charset="0"/>
              <a:buChar char="•"/>
            </a:pPr>
            <a:r>
              <a:rPr lang="en-US" dirty="0"/>
              <a:t>Hacker can execute commands as shown below to get Critical Information, here we have used the below payload to find the name of the Database of MYSQL.</a:t>
            </a:r>
            <a:endParaRPr lang="en-IN" dirty="0"/>
          </a:p>
        </p:txBody>
      </p:sp>
      <p:pic>
        <p:nvPicPr>
          <p:cNvPr id="5" name="Picture 4">
            <a:extLst>
              <a:ext uri="{FF2B5EF4-FFF2-40B4-BE49-F238E27FC236}">
                <a16:creationId xmlns:a16="http://schemas.microsoft.com/office/drawing/2014/main" id="{BB1CF862-C78E-457E-9F3F-848E309099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2589" y="2893406"/>
            <a:ext cx="9815411" cy="3528366"/>
          </a:xfrm>
          <a:prstGeom prst="rect">
            <a:avLst/>
          </a:prstGeom>
        </p:spPr>
      </p:pic>
    </p:spTree>
    <p:extLst>
      <p:ext uri="{BB962C8B-B14F-4D97-AF65-F5344CB8AC3E}">
        <p14:creationId xmlns:p14="http://schemas.microsoft.com/office/powerpoint/2010/main" val="750932437"/>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C1A68-3468-48AF-B0BF-0B436B3B40CA}"/>
              </a:ext>
            </a:extLst>
          </p:cNvPr>
          <p:cNvSpPr>
            <a:spLocks noGrp="1"/>
          </p:cNvSpPr>
          <p:nvPr>
            <p:ph type="ctrTitle"/>
          </p:nvPr>
        </p:nvSpPr>
        <p:spPr>
          <a:xfrm>
            <a:off x="584433" y="549814"/>
            <a:ext cx="9144000" cy="1050386"/>
          </a:xfrm>
        </p:spPr>
        <p:txBody>
          <a:bodyPr/>
          <a:lstStyle/>
          <a:p>
            <a:pPr algn="l"/>
            <a:r>
              <a:rPr lang="en-US" dirty="0">
                <a:latin typeface="Arial" panose="020B0604020202020204" pitchFamily="34" charset="0"/>
                <a:cs typeface="Arial" panose="020B0604020202020204" pitchFamily="34" charset="0"/>
              </a:rPr>
              <a:t>References</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12ECF255-80D7-4EFC-80F8-75B16AA46B87}"/>
              </a:ext>
            </a:extLst>
          </p:cNvPr>
          <p:cNvSpPr>
            <a:spLocks noGrp="1"/>
          </p:cNvSpPr>
          <p:nvPr>
            <p:ph type="subTitle" idx="1"/>
          </p:nvPr>
        </p:nvSpPr>
        <p:spPr>
          <a:xfrm>
            <a:off x="676712" y="2352078"/>
            <a:ext cx="9144000" cy="1655762"/>
          </a:xfrm>
        </p:spPr>
        <p:txBody>
          <a:bodyPr/>
          <a:lstStyle/>
          <a:p>
            <a:pPr marL="342900" indent="-342900" algn="l">
              <a:buFont typeface="Arial" panose="020B0604020202020204" pitchFamily="34" charset="0"/>
              <a:buChar char="•"/>
            </a:pPr>
            <a:r>
              <a:rPr lang="en-IN" dirty="0">
                <a:hlinkClick r:id="rId2"/>
              </a:rPr>
              <a:t>https://www.titanfile.com/blog/case-of-confidential-information-leak/</a:t>
            </a:r>
            <a:endParaRPr lang="en-IN" dirty="0"/>
          </a:p>
          <a:p>
            <a:pPr marL="342900" indent="-342900" algn="l">
              <a:buFont typeface="Arial" panose="020B0604020202020204" pitchFamily="34" charset="0"/>
              <a:buChar char="•"/>
            </a:pPr>
            <a:r>
              <a:rPr lang="en-IN" dirty="0">
                <a:hlinkClick r:id="rId3"/>
              </a:rPr>
              <a:t>https://blog.logsign.com/information-leakage-of-threat-intelligence-incident-data-and-status-data/</a:t>
            </a:r>
            <a:endParaRPr lang="en-IN" dirty="0"/>
          </a:p>
        </p:txBody>
      </p:sp>
    </p:spTree>
    <p:extLst>
      <p:ext uri="{BB962C8B-B14F-4D97-AF65-F5344CB8AC3E}">
        <p14:creationId xmlns:p14="http://schemas.microsoft.com/office/powerpoint/2010/main" val="1442409881"/>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6524D-C8B7-415F-A3EB-CD767CFDBAD0}"/>
              </a:ext>
            </a:extLst>
          </p:cNvPr>
          <p:cNvSpPr>
            <a:spLocks noGrp="1"/>
          </p:cNvSpPr>
          <p:nvPr>
            <p:ph type="title"/>
          </p:nvPr>
        </p:nvSpPr>
        <p:spPr>
          <a:xfrm>
            <a:off x="478172" y="365125"/>
            <a:ext cx="10875628" cy="1681789"/>
          </a:xfrm>
        </p:spPr>
        <p:txBody>
          <a:bodyPr/>
          <a:lstStyle/>
          <a:p>
            <a:r>
              <a:rPr lang="en-US" dirty="0">
                <a:latin typeface="Arial" panose="020B0604020202020204" pitchFamily="34" charset="0"/>
                <a:cs typeface="Arial" panose="020B0604020202020204" pitchFamily="34" charset="0"/>
              </a:rPr>
              <a:t>14. Client Side and Server Side Validation Bypass</a:t>
            </a:r>
            <a:endParaRPr lang="en-IN" dirty="0">
              <a:latin typeface="Arial" panose="020B0604020202020204" pitchFamily="34" charset="0"/>
              <a:cs typeface="Arial" panose="020B0604020202020204" pitchFamily="34" charset="0"/>
            </a:endParaRPr>
          </a:p>
        </p:txBody>
      </p:sp>
      <p:graphicFrame>
        <p:nvGraphicFramePr>
          <p:cNvPr id="3" name="Table 2">
            <a:extLst>
              <a:ext uri="{FF2B5EF4-FFF2-40B4-BE49-F238E27FC236}">
                <a16:creationId xmlns:a16="http://schemas.microsoft.com/office/drawing/2014/main" id="{ED0A857B-DFA7-4C00-9B99-7819D002D311}"/>
              </a:ext>
            </a:extLst>
          </p:cNvPr>
          <p:cNvGraphicFramePr>
            <a:graphicFrameLocks noGrp="1"/>
          </p:cNvGraphicFramePr>
          <p:nvPr>
            <p:extLst>
              <p:ext uri="{D42A27DB-BD31-4B8C-83A1-F6EECF244321}">
                <p14:modId xmlns:p14="http://schemas.microsoft.com/office/powerpoint/2010/main" val="1955115366"/>
              </p:ext>
            </p:extLst>
          </p:nvPr>
        </p:nvGraphicFramePr>
        <p:xfrm>
          <a:off x="1233183" y="2119240"/>
          <a:ext cx="9286612" cy="4113780"/>
        </p:xfrm>
        <a:graphic>
          <a:graphicData uri="http://schemas.openxmlformats.org/drawingml/2006/table">
            <a:tbl>
              <a:tblPr firstRow="1" bandRow="1">
                <a:noFill/>
              </a:tblPr>
              <a:tblGrid>
                <a:gridCol w="1963023">
                  <a:extLst>
                    <a:ext uri="{9D8B030D-6E8A-4147-A177-3AD203B41FA5}">
                      <a16:colId xmlns:a16="http://schemas.microsoft.com/office/drawing/2014/main" val="1925869841"/>
                    </a:ext>
                  </a:extLst>
                </a:gridCol>
                <a:gridCol w="7323589">
                  <a:extLst>
                    <a:ext uri="{9D8B030D-6E8A-4147-A177-3AD203B41FA5}">
                      <a16:colId xmlns:a16="http://schemas.microsoft.com/office/drawing/2014/main" val="1255877102"/>
                    </a:ext>
                  </a:extLst>
                </a:gridCol>
              </a:tblGrid>
              <a:tr h="555598">
                <a:tc>
                  <a:txBody>
                    <a:bodyPr/>
                    <a:lstStyle/>
                    <a:p>
                      <a:pPr marL="0" marR="0" lvl="0" indent="0" algn="ctr"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00B0F0"/>
                    </a:solidFill>
                  </a:tcPr>
                </a:tc>
                <a:tc>
                  <a:txBody>
                    <a:bodyPr/>
                    <a:lstStyle/>
                    <a:p>
                      <a:pPr marL="0" marR="0" lvl="0" indent="0" algn="l"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00B0F0"/>
                    </a:solidFill>
                  </a:tcPr>
                </a:tc>
                <a:extLst>
                  <a:ext uri="{0D108BD9-81ED-4DB2-BD59-A6C34878D82A}">
                    <a16:rowId xmlns:a16="http://schemas.microsoft.com/office/drawing/2014/main" val="4114096059"/>
                  </a:ext>
                </a:extLst>
              </a:tr>
              <a:tr h="3558182">
                <a:tc>
                  <a:txBody>
                    <a:bodyPr/>
                    <a:lstStyle/>
                    <a:p>
                      <a:pPr marL="0" marR="0" lvl="0" indent="0" algn="ctr" rtl="0">
                        <a:spcBef>
                          <a:spcPts val="0"/>
                        </a:spcBef>
                        <a:spcAft>
                          <a:spcPts val="0"/>
                        </a:spcAft>
                        <a:buNone/>
                      </a:pPr>
                      <a:r>
                        <a:rPr lang="en-US" sz="2000" dirty="0">
                          <a:latin typeface="Arial" panose="020B0604020202020204" pitchFamily="34" charset="0"/>
                          <a:cs typeface="Arial" panose="020B0604020202020204" pitchFamily="34" charset="0"/>
                        </a:rPr>
                        <a:t>Client Side and Server Side Validation Bypass</a:t>
                      </a:r>
                    </a:p>
                    <a:p>
                      <a:pPr marL="0" marR="0" lvl="0" indent="0" algn="ctr" rtl="0">
                        <a:spcBef>
                          <a:spcPts val="0"/>
                        </a:spcBef>
                        <a:spcAft>
                          <a:spcPts val="0"/>
                        </a:spcAft>
                        <a:buNone/>
                      </a:pPr>
                      <a:r>
                        <a:rPr lang="en-US" sz="2000" dirty="0">
                          <a:solidFill>
                            <a:schemeClr val="tx1"/>
                          </a:solidFill>
                          <a:latin typeface="Calibri"/>
                          <a:ea typeface="Calibri"/>
                          <a:cs typeface="Calibri"/>
                          <a:sym typeface="Calibri"/>
                        </a:rPr>
                        <a:t>(Low)</a:t>
                      </a:r>
                      <a:endParaRPr sz="2000" dirty="0">
                        <a:solidFill>
                          <a:schemeClr val="tx1"/>
                        </a:solidFill>
                      </a:endParaRPr>
                    </a:p>
                  </a:txBody>
                  <a:tcPr marL="83000" marR="83000" marT="41500" marB="41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92D050"/>
                    </a:solidFill>
                  </a:tcPr>
                </a:tc>
                <a:tc>
                  <a:txBody>
                    <a:bodyPr/>
                    <a:lstStyle/>
                    <a:p>
                      <a:pPr marL="0" marR="0" lvl="0" indent="0" algn="l" rtl="0">
                        <a:spcBef>
                          <a:spcPts val="0"/>
                        </a:spcBef>
                        <a:spcAft>
                          <a:spcPts val="0"/>
                        </a:spcAft>
                        <a:buNone/>
                      </a:pPr>
                      <a:r>
                        <a:rPr lang="en-US" sz="1300" dirty="0">
                          <a:solidFill>
                            <a:schemeClr val="dk1"/>
                          </a:solidFill>
                          <a:latin typeface="Calibri"/>
                          <a:ea typeface="Calibri"/>
                          <a:cs typeface="Calibri"/>
                          <a:sym typeface="Calibri"/>
                        </a:rPr>
                        <a:t> </a:t>
                      </a:r>
                      <a:endParaRPr sz="13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dirty="0">
                          <a:solidFill>
                            <a:schemeClr val="dk1"/>
                          </a:solidFill>
                          <a:latin typeface="Calibri"/>
                          <a:ea typeface="Calibri"/>
                          <a:cs typeface="Calibri"/>
                          <a:sym typeface="Calibri"/>
                        </a:rPr>
                        <a:t>Below mentioned URLs, we can easily bypass client side and server side validation</a:t>
                      </a: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b="1" dirty="0">
                          <a:solidFill>
                            <a:schemeClr val="dk1"/>
                          </a:solidFill>
                          <a:latin typeface="Calibri"/>
                          <a:ea typeface="Calibri"/>
                          <a:cs typeface="Calibri"/>
                          <a:sym typeface="Calibri"/>
                        </a:rPr>
                        <a:t>Affected URL :</a:t>
                      </a:r>
                      <a:endParaRPr sz="1600" b="0" i="0" u="none" strike="noStrike"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600" b="0" i="0" u="none" strike="noStrike" dirty="0">
                          <a:solidFill>
                            <a:schemeClr val="dk1"/>
                          </a:solidFill>
                          <a:latin typeface="+mn-lt"/>
                          <a:ea typeface="Calibri"/>
                          <a:cs typeface="Calibri"/>
                          <a:sym typeface="Calibri"/>
                        </a:rPr>
                        <a:t>http://13.233.54.155/profile/16/edit/</a:t>
                      </a:r>
                      <a:endParaRPr sz="1600" b="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endParaRPr lang="en-US" sz="1600" b="1"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r>
                        <a:rPr lang="en-US" sz="1600" b="1" dirty="0">
                          <a:solidFill>
                            <a:schemeClr val="dk1"/>
                          </a:solidFill>
                          <a:latin typeface="Calibri"/>
                          <a:ea typeface="Calibri"/>
                          <a:cs typeface="Calibri"/>
                          <a:sym typeface="Calibri"/>
                        </a:rPr>
                        <a:t>Affected Parameters :</a:t>
                      </a:r>
                      <a:endParaRPr sz="1600" b="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600" b="0" dirty="0">
                          <a:solidFill>
                            <a:schemeClr val="dk1"/>
                          </a:solidFill>
                          <a:latin typeface="Calibri"/>
                          <a:ea typeface="Calibri"/>
                          <a:cs typeface="Calibri"/>
                          <a:sym typeface="Calibri"/>
                        </a:rPr>
                        <a:t>Contact Number (POST parameter)</a:t>
                      </a:r>
                      <a:endParaRPr sz="1600" dirty="0"/>
                    </a:p>
                    <a:p>
                      <a:pPr marL="285750" marR="0" lvl="0" indent="-203200" algn="l" rtl="0">
                        <a:spcBef>
                          <a:spcPts val="0"/>
                        </a:spcBef>
                        <a:spcAft>
                          <a:spcPts val="0"/>
                        </a:spcAft>
                        <a:buClr>
                          <a:schemeClr val="dk1"/>
                        </a:buClr>
                        <a:buSzPts val="1300"/>
                        <a:buFont typeface="Arial"/>
                        <a:buNone/>
                      </a:pPr>
                      <a:endParaRPr sz="1600" b="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r>
                        <a:rPr lang="en-US" sz="1600" b="1" dirty="0">
                          <a:solidFill>
                            <a:schemeClr val="dk1"/>
                          </a:solidFill>
                          <a:latin typeface="Calibri"/>
                          <a:ea typeface="Calibri"/>
                          <a:cs typeface="Calibri"/>
                          <a:sym typeface="Calibri"/>
                        </a:rPr>
                        <a:t>Payload:</a:t>
                      </a:r>
                      <a:endParaRPr sz="1600" dirty="0"/>
                    </a:p>
                    <a:p>
                      <a:pPr marL="285750" marR="0" lvl="0" indent="-285750" algn="l" rtl="0">
                        <a:spcBef>
                          <a:spcPts val="0"/>
                        </a:spcBef>
                        <a:spcAft>
                          <a:spcPts val="0"/>
                        </a:spcAft>
                        <a:buClr>
                          <a:schemeClr val="dk1"/>
                        </a:buClr>
                        <a:buSzPts val="1300"/>
                        <a:buFont typeface="Arial"/>
                        <a:buChar char="•"/>
                      </a:pPr>
                      <a:r>
                        <a:rPr lang="en-US" sz="1600" b="0" dirty="0">
                          <a:solidFill>
                            <a:schemeClr val="dk1"/>
                          </a:solidFill>
                          <a:latin typeface="Calibri"/>
                          <a:ea typeface="Calibri"/>
                          <a:cs typeface="Calibri"/>
                          <a:sym typeface="Calibri"/>
                        </a:rPr>
                        <a:t>1234658900000</a:t>
                      </a:r>
                      <a:endParaRPr sz="1600" b="0" dirty="0">
                        <a:solidFill>
                          <a:schemeClr val="dk1"/>
                        </a:solidFill>
                        <a:latin typeface="Calibri"/>
                        <a:ea typeface="Calibri"/>
                        <a:cs typeface="Calibri"/>
                        <a:sym typeface="Calibri"/>
                      </a:endParaRPr>
                    </a:p>
                    <a:p>
                      <a:pPr marL="285750" marR="0" lvl="0" indent="-203200" algn="l" rtl="0">
                        <a:spcBef>
                          <a:spcPts val="0"/>
                        </a:spcBef>
                        <a:spcAft>
                          <a:spcPts val="0"/>
                        </a:spcAft>
                        <a:buClr>
                          <a:schemeClr val="dk1"/>
                        </a:buClr>
                        <a:buSzPts val="1300"/>
                        <a:buFont typeface="Arial"/>
                        <a:buNone/>
                      </a:pPr>
                      <a:endParaRPr sz="1300" b="0" dirty="0">
                        <a:solidFill>
                          <a:schemeClr val="dk1"/>
                        </a:solidFill>
                        <a:latin typeface="Calibri"/>
                        <a:ea typeface="Calibri"/>
                        <a:cs typeface="Calibri"/>
                        <a:sym typeface="Calibri"/>
                      </a:endParaRPr>
                    </a:p>
                  </a:txBody>
                  <a:tcPr marL="83000" marR="83000" marT="41500" marB="415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2013910037"/>
                  </a:ext>
                </a:extLst>
              </a:tr>
            </a:tbl>
          </a:graphicData>
        </a:graphic>
      </p:graphicFrame>
    </p:spTree>
    <p:extLst>
      <p:ext uri="{BB962C8B-B14F-4D97-AF65-F5344CB8AC3E}">
        <p14:creationId xmlns:p14="http://schemas.microsoft.com/office/powerpoint/2010/main" val="164687472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35F5F-FD46-432C-A535-FEA7F6336503}"/>
              </a:ext>
            </a:extLst>
          </p:cNvPr>
          <p:cNvSpPr>
            <a:spLocks noGrp="1"/>
          </p:cNvSpPr>
          <p:nvPr>
            <p:ph type="ctrTitle"/>
          </p:nvPr>
        </p:nvSpPr>
        <p:spPr>
          <a:xfrm>
            <a:off x="534099" y="317020"/>
            <a:ext cx="9144000" cy="1159442"/>
          </a:xfrm>
        </p:spPr>
        <p:txBody>
          <a:bodyPr/>
          <a:lstStyle/>
          <a:p>
            <a:pPr algn="l"/>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A9209437-B2A6-4876-A7BF-698CC56B5F46}"/>
              </a:ext>
            </a:extLst>
          </p:cNvPr>
          <p:cNvSpPr>
            <a:spLocks noGrp="1"/>
          </p:cNvSpPr>
          <p:nvPr>
            <p:ph type="subTitle" idx="1"/>
          </p:nvPr>
        </p:nvSpPr>
        <p:spPr>
          <a:xfrm>
            <a:off x="928381" y="1706126"/>
            <a:ext cx="10421924" cy="793793"/>
          </a:xfrm>
        </p:spPr>
        <p:txBody>
          <a:bodyPr>
            <a:noAutofit/>
          </a:bodyPr>
          <a:lstStyle/>
          <a:p>
            <a:pPr algn="l"/>
            <a:r>
              <a:rPr lang="en-US" dirty="0"/>
              <a:t>Here we intercepted the request and made changes in the contact number field.</a:t>
            </a:r>
            <a:endParaRPr lang="en-IN" dirty="0"/>
          </a:p>
        </p:txBody>
      </p:sp>
      <p:pic>
        <p:nvPicPr>
          <p:cNvPr id="5" name="Picture 4">
            <a:extLst>
              <a:ext uri="{FF2B5EF4-FFF2-40B4-BE49-F238E27FC236}">
                <a16:creationId xmlns:a16="http://schemas.microsoft.com/office/drawing/2014/main" id="{73190FBB-FF24-4D02-B2B8-E7A1337193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6954" y="2469524"/>
            <a:ext cx="10440305" cy="3906651"/>
          </a:xfrm>
          <a:prstGeom prst="rect">
            <a:avLst/>
          </a:prstGeom>
        </p:spPr>
      </p:pic>
    </p:spTree>
    <p:extLst>
      <p:ext uri="{BB962C8B-B14F-4D97-AF65-F5344CB8AC3E}">
        <p14:creationId xmlns:p14="http://schemas.microsoft.com/office/powerpoint/2010/main" val="2417488258"/>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35F5F-FD46-432C-A535-FEA7F6336503}"/>
              </a:ext>
            </a:extLst>
          </p:cNvPr>
          <p:cNvSpPr>
            <a:spLocks noGrp="1"/>
          </p:cNvSpPr>
          <p:nvPr>
            <p:ph type="ctrTitle"/>
          </p:nvPr>
        </p:nvSpPr>
        <p:spPr>
          <a:xfrm>
            <a:off x="534099" y="317020"/>
            <a:ext cx="9144000" cy="1159442"/>
          </a:xfrm>
        </p:spPr>
        <p:txBody>
          <a:bodyPr/>
          <a:lstStyle/>
          <a:p>
            <a:pPr algn="l"/>
            <a:r>
              <a:rPr lang="en-US" dirty="0">
                <a:latin typeface="Arial" panose="020B0604020202020204" pitchFamily="34" charset="0"/>
                <a:cs typeface="Arial" panose="020B0604020202020204" pitchFamily="34" charset="0"/>
              </a:rPr>
              <a:t>Proof of Concept (PoC)</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A9209437-B2A6-4876-A7BF-698CC56B5F46}"/>
              </a:ext>
            </a:extLst>
          </p:cNvPr>
          <p:cNvSpPr>
            <a:spLocks noGrp="1"/>
          </p:cNvSpPr>
          <p:nvPr>
            <p:ph type="subTitle" idx="1"/>
          </p:nvPr>
        </p:nvSpPr>
        <p:spPr>
          <a:xfrm>
            <a:off x="885038" y="1873906"/>
            <a:ext cx="10421924" cy="793793"/>
          </a:xfrm>
        </p:spPr>
        <p:txBody>
          <a:bodyPr>
            <a:noAutofit/>
          </a:bodyPr>
          <a:lstStyle/>
          <a:p>
            <a:pPr marL="342900" indent="-342900" algn="l">
              <a:buFont typeface="Arial" panose="020B0604020202020204" pitchFamily="34" charset="0"/>
              <a:buChar char="•"/>
            </a:pPr>
            <a:r>
              <a:rPr lang="en-US" dirty="0"/>
              <a:t>Mobile number is changed and saved as 123465890000</a:t>
            </a:r>
            <a:endParaRPr lang="en-IN" dirty="0"/>
          </a:p>
        </p:txBody>
      </p:sp>
      <p:pic>
        <p:nvPicPr>
          <p:cNvPr id="6" name="Picture 5">
            <a:extLst>
              <a:ext uri="{FF2B5EF4-FFF2-40B4-BE49-F238E27FC236}">
                <a16:creationId xmlns:a16="http://schemas.microsoft.com/office/drawing/2014/main" id="{B312A7C3-A368-4378-8E6C-9F2CADE903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4757" y="2729583"/>
            <a:ext cx="7834039" cy="3791824"/>
          </a:xfrm>
          <a:prstGeom prst="rect">
            <a:avLst/>
          </a:prstGeom>
        </p:spPr>
      </p:pic>
    </p:spTree>
    <p:extLst>
      <p:ext uri="{BB962C8B-B14F-4D97-AF65-F5344CB8AC3E}">
        <p14:creationId xmlns:p14="http://schemas.microsoft.com/office/powerpoint/2010/main" val="331771067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35F5F-FD46-432C-A535-FEA7F6336503}"/>
              </a:ext>
            </a:extLst>
          </p:cNvPr>
          <p:cNvSpPr>
            <a:spLocks noGrp="1"/>
          </p:cNvSpPr>
          <p:nvPr>
            <p:ph type="ctrTitle"/>
          </p:nvPr>
        </p:nvSpPr>
        <p:spPr>
          <a:xfrm>
            <a:off x="534098" y="317020"/>
            <a:ext cx="10304477" cy="1159442"/>
          </a:xfrm>
        </p:spPr>
        <p:txBody>
          <a:bodyPr>
            <a:normAutofit/>
          </a:bodyPr>
          <a:lstStyle/>
          <a:p>
            <a:pPr algn="l"/>
            <a:r>
              <a:rPr lang="en-US" dirty="0">
                <a:latin typeface="Arial" panose="020B0604020202020204" pitchFamily="34" charset="0"/>
                <a:cs typeface="Arial" panose="020B0604020202020204" pitchFamily="34" charset="0"/>
              </a:rPr>
              <a:t>Business Impact - Moderate</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A9209437-B2A6-4876-A7BF-698CC56B5F46}"/>
              </a:ext>
            </a:extLst>
          </p:cNvPr>
          <p:cNvSpPr>
            <a:spLocks noGrp="1"/>
          </p:cNvSpPr>
          <p:nvPr>
            <p:ph type="subTitle" idx="1"/>
          </p:nvPr>
        </p:nvSpPr>
        <p:spPr>
          <a:xfrm>
            <a:off x="885038" y="1873906"/>
            <a:ext cx="10421924" cy="1414578"/>
          </a:xfrm>
        </p:spPr>
        <p:txBody>
          <a:bodyPr>
            <a:noAutofit/>
          </a:bodyPr>
          <a:lstStyle/>
          <a:p>
            <a:pPr algn="l"/>
            <a:r>
              <a:rPr lang="en-US" dirty="0"/>
              <a:t>The data provided by the user, if incorrect , is not a very big issue but still must be checked for proper validatory information.</a:t>
            </a:r>
            <a:endParaRPr lang="en-IN" dirty="0"/>
          </a:p>
        </p:txBody>
      </p:sp>
      <p:sp>
        <p:nvSpPr>
          <p:cNvPr id="8" name="TextBox 7">
            <a:extLst>
              <a:ext uri="{FF2B5EF4-FFF2-40B4-BE49-F238E27FC236}">
                <a16:creationId xmlns:a16="http://schemas.microsoft.com/office/drawing/2014/main" id="{F6DACE8C-9773-4882-A041-65CE4C2F7DFE}"/>
              </a:ext>
            </a:extLst>
          </p:cNvPr>
          <p:cNvSpPr txBox="1"/>
          <p:nvPr/>
        </p:nvSpPr>
        <p:spPr>
          <a:xfrm>
            <a:off x="534098" y="3429000"/>
            <a:ext cx="6252596" cy="830997"/>
          </a:xfrm>
          <a:prstGeom prst="rect">
            <a:avLst/>
          </a:prstGeom>
          <a:noFill/>
        </p:spPr>
        <p:txBody>
          <a:bodyPr wrap="square">
            <a:spAutoFit/>
          </a:bodyPr>
          <a:lstStyle/>
          <a:p>
            <a:r>
              <a:rPr lang="en-US" sz="4800" dirty="0">
                <a:latin typeface="Arial" panose="020B0604020202020204" pitchFamily="34" charset="0"/>
                <a:cs typeface="Arial" panose="020B0604020202020204" pitchFamily="34" charset="0"/>
              </a:rPr>
              <a:t>Recommendations</a:t>
            </a:r>
            <a:endParaRPr lang="en-IN" sz="4800" dirty="0"/>
          </a:p>
        </p:txBody>
      </p:sp>
      <p:sp>
        <p:nvSpPr>
          <p:cNvPr id="10" name="TextBox 9">
            <a:extLst>
              <a:ext uri="{FF2B5EF4-FFF2-40B4-BE49-F238E27FC236}">
                <a16:creationId xmlns:a16="http://schemas.microsoft.com/office/drawing/2014/main" id="{7006E279-AF13-42B3-AC19-C461182CFAF7}"/>
              </a:ext>
            </a:extLst>
          </p:cNvPr>
          <p:cNvSpPr txBox="1"/>
          <p:nvPr/>
        </p:nvSpPr>
        <p:spPr>
          <a:xfrm>
            <a:off x="729842" y="4655782"/>
            <a:ext cx="10771464" cy="1200329"/>
          </a:xfrm>
          <a:prstGeom prst="rect">
            <a:avLst/>
          </a:prstGeom>
          <a:noFill/>
        </p:spPr>
        <p:txBody>
          <a:bodyPr wrap="square">
            <a:spAutoFit/>
          </a:bodyPr>
          <a:lstStyle/>
          <a:p>
            <a:pPr marL="285750" indent="-285750">
              <a:buFont typeface="Arial" panose="020B0604020202020204" pitchFamily="34" charset="0"/>
              <a:buChar char="•"/>
            </a:pPr>
            <a:r>
              <a:rPr lang="en-US" sz="2400" dirty="0">
                <a:latin typeface="Arial" panose="020B0604020202020204" pitchFamily="34" charset="0"/>
                <a:cs typeface="Arial" panose="020B0604020202020204" pitchFamily="34" charset="0"/>
              </a:rPr>
              <a:t>Implement all critical checks on server side code only.</a:t>
            </a:r>
          </a:p>
          <a:p>
            <a:pPr marL="285750" indent="-285750">
              <a:buFont typeface="Arial" panose="020B0604020202020204" pitchFamily="34" charset="0"/>
              <a:buChar char="•"/>
            </a:pPr>
            <a:r>
              <a:rPr lang="en-US" sz="2400" dirty="0">
                <a:latin typeface="Arial" panose="020B0604020202020204" pitchFamily="34" charset="0"/>
                <a:cs typeface="Arial" panose="020B0604020202020204" pitchFamily="34" charset="0"/>
              </a:rPr>
              <a:t>Client-side checks must be treated as decoratives only.</a:t>
            </a:r>
          </a:p>
          <a:p>
            <a:pPr marL="285750" indent="-285750">
              <a:buFont typeface="Arial" panose="020B0604020202020204" pitchFamily="34" charset="0"/>
              <a:buChar char="•"/>
            </a:pPr>
            <a:r>
              <a:rPr lang="en-US" sz="2400" dirty="0">
                <a:latin typeface="Arial" panose="020B0604020202020204" pitchFamily="34" charset="0"/>
                <a:cs typeface="Arial" panose="020B0604020202020204" pitchFamily="34" charset="0"/>
              </a:rPr>
              <a:t>All business logic must be implemented and checked on the server code.</a:t>
            </a:r>
            <a:endParaRPr lang="en-IN" sz="2400" dirty="0"/>
          </a:p>
        </p:txBody>
      </p:sp>
    </p:spTree>
    <p:extLst>
      <p:ext uri="{BB962C8B-B14F-4D97-AF65-F5344CB8AC3E}">
        <p14:creationId xmlns:p14="http://schemas.microsoft.com/office/powerpoint/2010/main" val="1023804549"/>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35F5F-FD46-432C-A535-FEA7F6336503}"/>
              </a:ext>
            </a:extLst>
          </p:cNvPr>
          <p:cNvSpPr>
            <a:spLocks noGrp="1"/>
          </p:cNvSpPr>
          <p:nvPr>
            <p:ph type="ctrTitle"/>
          </p:nvPr>
        </p:nvSpPr>
        <p:spPr>
          <a:xfrm>
            <a:off x="794157" y="714464"/>
            <a:ext cx="10304477" cy="1159442"/>
          </a:xfrm>
        </p:spPr>
        <p:txBody>
          <a:bodyPr>
            <a:normAutofit/>
          </a:bodyPr>
          <a:lstStyle/>
          <a:p>
            <a:pPr algn="l"/>
            <a:r>
              <a:rPr lang="en-US" dirty="0">
                <a:latin typeface="Arial" panose="020B0604020202020204" pitchFamily="34" charset="0"/>
                <a:cs typeface="Arial" panose="020B0604020202020204" pitchFamily="34" charset="0"/>
              </a:rPr>
              <a:t>References </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A9209437-B2A6-4876-A7BF-698CC56B5F46}"/>
              </a:ext>
            </a:extLst>
          </p:cNvPr>
          <p:cNvSpPr>
            <a:spLocks noGrp="1"/>
          </p:cNvSpPr>
          <p:nvPr>
            <p:ph type="subTitle" idx="1"/>
          </p:nvPr>
        </p:nvSpPr>
        <p:spPr>
          <a:xfrm>
            <a:off x="885038" y="2444357"/>
            <a:ext cx="10421924" cy="4191335"/>
          </a:xfrm>
        </p:spPr>
        <p:txBody>
          <a:bodyPr>
            <a:noAutofit/>
          </a:bodyPr>
          <a:lstStyle/>
          <a:p>
            <a:pPr marL="342900" indent="-342900" algn="l">
              <a:buFont typeface="Arial" panose="020B0604020202020204" pitchFamily="34" charset="0"/>
              <a:buChar char="•"/>
            </a:pPr>
            <a:r>
              <a:rPr lang="en-IN" dirty="0">
                <a:hlinkClick r:id="rId2"/>
              </a:rPr>
              <a:t>https://cwe.mitre.org/data/definitions/20.html</a:t>
            </a:r>
            <a:endParaRPr lang="en-IN" dirty="0"/>
          </a:p>
          <a:p>
            <a:pPr marL="342900" indent="-342900" algn="l">
              <a:buFont typeface="Arial" panose="020B0604020202020204" pitchFamily="34" charset="0"/>
              <a:buChar char="•"/>
            </a:pPr>
            <a:r>
              <a:rPr lang="en-IN" dirty="0">
                <a:hlinkClick r:id="rId3"/>
              </a:rPr>
              <a:t>https://www.owasp.org/index.php/Unvalidated_Input</a:t>
            </a:r>
            <a:endParaRPr lang="en-IN" dirty="0"/>
          </a:p>
          <a:p>
            <a:pPr marL="342900" indent="-342900" algn="l">
              <a:buFont typeface="Arial" panose="020B0604020202020204" pitchFamily="34" charset="0"/>
              <a:buChar char="•"/>
            </a:pPr>
            <a:r>
              <a:rPr lang="en-IN" dirty="0">
                <a:hlinkClick r:id="rId4"/>
              </a:rPr>
              <a:t>https://www.whitehatsec.com/glossary/content/input-validation</a:t>
            </a:r>
            <a:endParaRPr lang="en-IN" dirty="0"/>
          </a:p>
        </p:txBody>
      </p:sp>
    </p:spTree>
    <p:extLst>
      <p:ext uri="{BB962C8B-B14F-4D97-AF65-F5344CB8AC3E}">
        <p14:creationId xmlns:p14="http://schemas.microsoft.com/office/powerpoint/2010/main" val="199652610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544CC-558F-4503-810C-BBE512169E64}"/>
              </a:ext>
            </a:extLst>
          </p:cNvPr>
          <p:cNvSpPr>
            <a:spLocks noGrp="1"/>
          </p:cNvSpPr>
          <p:nvPr>
            <p:ph type="ctrTitle"/>
          </p:nvPr>
        </p:nvSpPr>
        <p:spPr/>
        <p:txBody>
          <a:bodyPr>
            <a:normAutofit/>
          </a:bodyPr>
          <a:lstStyle/>
          <a:p>
            <a:r>
              <a:rPr lang="en-US" sz="8000" dirty="0">
                <a:latin typeface="Arial" panose="020B0604020202020204" pitchFamily="34" charset="0"/>
                <a:cs typeface="Arial" panose="020B0604020202020204" pitchFamily="34" charset="0"/>
              </a:rPr>
              <a:t>THANK YOU</a:t>
            </a:r>
            <a:endParaRPr lang="en-IN" sz="8000"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108098DC-FEB7-4AD6-8814-86E6DEEA78B5}"/>
              </a:ext>
            </a:extLst>
          </p:cNvPr>
          <p:cNvSpPr>
            <a:spLocks noGrp="1"/>
          </p:cNvSpPr>
          <p:nvPr>
            <p:ph type="subTitle" idx="1"/>
          </p:nvPr>
        </p:nvSpPr>
        <p:spPr/>
        <p:txBody>
          <a:bodyPr/>
          <a:lstStyle/>
          <a:p>
            <a:r>
              <a:rPr lang="en-US" dirty="0"/>
              <a:t>For any further clarifications/patch assistance, please contact:</a:t>
            </a:r>
          </a:p>
          <a:p>
            <a:r>
              <a:rPr lang="en-US" dirty="0"/>
              <a:t>Shivank.udaywal@gmail.com</a:t>
            </a:r>
          </a:p>
          <a:p>
            <a:r>
              <a:rPr lang="en-US" dirty="0"/>
              <a:t>8130207825</a:t>
            </a:r>
          </a:p>
          <a:p>
            <a:endParaRPr lang="en-IN" dirty="0"/>
          </a:p>
        </p:txBody>
      </p:sp>
    </p:spTree>
    <p:extLst>
      <p:ext uri="{BB962C8B-B14F-4D97-AF65-F5344CB8AC3E}">
        <p14:creationId xmlns:p14="http://schemas.microsoft.com/office/powerpoint/2010/main" val="39152172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BB462-B650-4E24-ADEE-A1D3EF020DFE}"/>
              </a:ext>
            </a:extLst>
          </p:cNvPr>
          <p:cNvSpPr>
            <a:spLocks noGrp="1"/>
          </p:cNvSpPr>
          <p:nvPr>
            <p:ph type="title"/>
          </p:nvPr>
        </p:nvSpPr>
        <p:spPr>
          <a:xfrm>
            <a:off x="839788" y="457200"/>
            <a:ext cx="10512424" cy="809538"/>
          </a:xfrm>
        </p:spPr>
        <p:txBody>
          <a:bodyPr>
            <a:normAutofit fontScale="90000"/>
          </a:bodyPr>
          <a:lstStyle/>
          <a:p>
            <a:r>
              <a:rPr lang="en-US" b="1" dirty="0">
                <a:latin typeface="Arial" panose="020B0604020202020204" pitchFamily="34" charset="0"/>
                <a:cs typeface="Arial" panose="020B0604020202020204" pitchFamily="34" charset="0"/>
              </a:rPr>
              <a:t>Proof of Concept(PoC)</a:t>
            </a:r>
            <a:br>
              <a:rPr lang="en-US" b="1" dirty="0"/>
            </a:br>
            <a:endParaRPr lang="en-IN" b="1" dirty="0"/>
          </a:p>
        </p:txBody>
      </p:sp>
      <p:sp>
        <p:nvSpPr>
          <p:cNvPr id="4" name="Text Placeholder 3">
            <a:extLst>
              <a:ext uri="{FF2B5EF4-FFF2-40B4-BE49-F238E27FC236}">
                <a16:creationId xmlns:a16="http://schemas.microsoft.com/office/drawing/2014/main" id="{ED3F593B-EB34-4AFA-864A-2D75A3EF67CB}"/>
              </a:ext>
            </a:extLst>
          </p:cNvPr>
          <p:cNvSpPr>
            <a:spLocks noGrp="1"/>
          </p:cNvSpPr>
          <p:nvPr>
            <p:ph type="body" sz="half" idx="2"/>
          </p:nvPr>
        </p:nvSpPr>
        <p:spPr>
          <a:xfrm>
            <a:off x="839788" y="1266738"/>
            <a:ext cx="3932237" cy="4832058"/>
          </a:xfrm>
        </p:spPr>
        <p:txBody>
          <a:bodyPr>
            <a:noAutofit/>
          </a:bodyPr>
          <a:lstStyle/>
          <a:p>
            <a:r>
              <a:rPr lang="en-US" b="1" dirty="0">
                <a:solidFill>
                  <a:srgbClr val="FF0000"/>
                </a:solidFill>
                <a:latin typeface="Arial" panose="020B0604020202020204" pitchFamily="34" charset="0"/>
                <a:cs typeface="Arial" panose="020B0604020202020204" pitchFamily="34" charset="0"/>
              </a:rPr>
              <a:t>No of Databases: 2</a:t>
            </a:r>
          </a:p>
          <a:p>
            <a:pPr marL="285750" indent="-285750">
              <a:buFont typeface="Wingdings" panose="05000000000000000000" pitchFamily="2" charset="2"/>
              <a:buChar char="§"/>
            </a:pPr>
            <a:r>
              <a:rPr lang="en-US" b="1" dirty="0"/>
              <a:t>Information_schema</a:t>
            </a:r>
          </a:p>
          <a:p>
            <a:pPr marL="285750" indent="-285750">
              <a:buFont typeface="Wingdings" panose="05000000000000000000" pitchFamily="2" charset="2"/>
              <a:buChar char="§"/>
            </a:pPr>
            <a:r>
              <a:rPr lang="en-US" b="1" dirty="0"/>
              <a:t>Hacking_training_project</a:t>
            </a:r>
          </a:p>
          <a:p>
            <a:endParaRPr lang="en-US" b="1" dirty="0"/>
          </a:p>
          <a:p>
            <a:r>
              <a:rPr lang="en-US" b="1" dirty="0">
                <a:solidFill>
                  <a:srgbClr val="FF0000"/>
                </a:solidFill>
                <a:latin typeface="Arial" panose="020B0604020202020204" pitchFamily="34" charset="0"/>
                <a:cs typeface="Arial" panose="020B0604020202020204" pitchFamily="34" charset="0"/>
              </a:rPr>
              <a:t>No of Tables: 10</a:t>
            </a:r>
          </a:p>
          <a:p>
            <a:pPr marL="285750" indent="-285750">
              <a:buFont typeface="Arial" panose="020B0604020202020204" pitchFamily="34" charset="0"/>
              <a:buChar char="•"/>
            </a:pPr>
            <a:r>
              <a:rPr lang="en-US" b="1" dirty="0"/>
              <a:t>brands</a:t>
            </a:r>
          </a:p>
          <a:p>
            <a:pPr marL="285750" indent="-285750">
              <a:buFont typeface="Arial" panose="020B0604020202020204" pitchFamily="34" charset="0"/>
              <a:buChar char="•"/>
            </a:pPr>
            <a:r>
              <a:rPr lang="en-IN" b="1" dirty="0"/>
              <a:t>cart_items</a:t>
            </a:r>
          </a:p>
          <a:p>
            <a:pPr marL="285750" indent="-285750">
              <a:buFont typeface="Arial" panose="020B0604020202020204" pitchFamily="34" charset="0"/>
              <a:buChar char="•"/>
            </a:pPr>
            <a:r>
              <a:rPr lang="en-IN" b="1" dirty="0"/>
              <a:t>Categories</a:t>
            </a:r>
          </a:p>
          <a:p>
            <a:pPr marL="285750" indent="-285750">
              <a:buFont typeface="Arial" panose="020B0604020202020204" pitchFamily="34" charset="0"/>
              <a:buChar char="•"/>
            </a:pPr>
            <a:r>
              <a:rPr lang="en-IN" b="1" dirty="0"/>
              <a:t>Customers</a:t>
            </a:r>
          </a:p>
          <a:p>
            <a:pPr marL="285750" indent="-285750">
              <a:buFont typeface="Arial" panose="020B0604020202020204" pitchFamily="34" charset="0"/>
              <a:buChar char="•"/>
            </a:pPr>
            <a:r>
              <a:rPr lang="en-IN" b="1" dirty="0"/>
              <a:t>Order_items</a:t>
            </a:r>
          </a:p>
          <a:p>
            <a:pPr marL="285750" indent="-285750">
              <a:buFont typeface="Arial" panose="020B0604020202020204" pitchFamily="34" charset="0"/>
              <a:buChar char="•"/>
            </a:pPr>
            <a:r>
              <a:rPr lang="en-IN" b="1" dirty="0"/>
              <a:t>Orders</a:t>
            </a:r>
          </a:p>
          <a:p>
            <a:pPr marL="285750" indent="-285750">
              <a:buFont typeface="Arial" panose="020B0604020202020204" pitchFamily="34" charset="0"/>
              <a:buChar char="•"/>
            </a:pPr>
            <a:r>
              <a:rPr lang="en-IN" b="1" dirty="0"/>
              <a:t>Product_reviews</a:t>
            </a:r>
          </a:p>
          <a:p>
            <a:pPr marL="285750" indent="-285750">
              <a:buFont typeface="Arial" panose="020B0604020202020204" pitchFamily="34" charset="0"/>
              <a:buChar char="•"/>
            </a:pPr>
            <a:r>
              <a:rPr lang="en-IN" b="1" dirty="0"/>
              <a:t>Products</a:t>
            </a:r>
          </a:p>
          <a:p>
            <a:pPr marL="285750" indent="-285750">
              <a:buFont typeface="Arial" panose="020B0604020202020204" pitchFamily="34" charset="0"/>
              <a:buChar char="•"/>
            </a:pPr>
            <a:r>
              <a:rPr lang="en-IN" b="1" dirty="0"/>
              <a:t>Sellers</a:t>
            </a:r>
          </a:p>
          <a:p>
            <a:pPr marL="285750" indent="-285750">
              <a:buFont typeface="Arial" panose="020B0604020202020204" pitchFamily="34" charset="0"/>
              <a:buChar char="•"/>
            </a:pPr>
            <a:r>
              <a:rPr lang="en-IN" b="1" dirty="0"/>
              <a:t>users</a:t>
            </a:r>
          </a:p>
        </p:txBody>
      </p:sp>
    </p:spTree>
    <p:extLst>
      <p:ext uri="{BB962C8B-B14F-4D97-AF65-F5344CB8AC3E}">
        <p14:creationId xmlns:p14="http://schemas.microsoft.com/office/powerpoint/2010/main" val="4193088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9C710-0EC7-44E3-9C31-2843566B9F64}"/>
              </a:ext>
            </a:extLst>
          </p:cNvPr>
          <p:cNvSpPr>
            <a:spLocks noGrp="1"/>
          </p:cNvSpPr>
          <p:nvPr>
            <p:ph type="title"/>
          </p:nvPr>
        </p:nvSpPr>
        <p:spPr>
          <a:xfrm>
            <a:off x="486561" y="343950"/>
            <a:ext cx="10860889" cy="981512"/>
          </a:xfrm>
        </p:spPr>
        <p:txBody>
          <a:bodyPr>
            <a:normAutofit/>
          </a:bodyPr>
          <a:lstStyle/>
          <a:p>
            <a:r>
              <a:rPr lang="en-US" sz="4800" dirty="0">
                <a:latin typeface="Bahnschrift SemiBold" panose="020B0502040204020203" pitchFamily="34" charset="0"/>
              </a:rPr>
              <a:t>Business Impact – Extremely High</a:t>
            </a:r>
            <a:endParaRPr lang="en-IN" sz="4800" dirty="0">
              <a:latin typeface="Bahnschrift SemiBold" panose="020B0502040204020203" pitchFamily="34" charset="0"/>
            </a:endParaRPr>
          </a:p>
        </p:txBody>
      </p:sp>
      <p:sp>
        <p:nvSpPr>
          <p:cNvPr id="3" name="Text Placeholder 2">
            <a:extLst>
              <a:ext uri="{FF2B5EF4-FFF2-40B4-BE49-F238E27FC236}">
                <a16:creationId xmlns:a16="http://schemas.microsoft.com/office/drawing/2014/main" id="{1FB4B8E5-D8BD-4CD0-9760-D00B0D40C3EE}"/>
              </a:ext>
            </a:extLst>
          </p:cNvPr>
          <p:cNvSpPr>
            <a:spLocks noGrp="1"/>
          </p:cNvSpPr>
          <p:nvPr>
            <p:ph type="body" idx="1"/>
          </p:nvPr>
        </p:nvSpPr>
        <p:spPr>
          <a:xfrm>
            <a:off x="687897" y="1652632"/>
            <a:ext cx="10659553" cy="2290194"/>
          </a:xfrm>
        </p:spPr>
        <p:txBody>
          <a:bodyPr>
            <a:normAutofit/>
          </a:bodyPr>
          <a:lstStyle/>
          <a:p>
            <a:pPr marL="342900" indent="-342900">
              <a:buFont typeface="Arial" panose="020B0604020202020204" pitchFamily="34" charset="0"/>
              <a:buChar char="•"/>
            </a:pPr>
            <a:r>
              <a:rPr lang="en-US" sz="2000" dirty="0">
                <a:solidFill>
                  <a:schemeClr val="tx1"/>
                </a:solidFill>
              </a:rPr>
              <a:t>Using this vulnerability, attacker can execute arbitrary SQL commands on Lifestyle store server and gain complete access to internal databases along with all customer data inside it.</a:t>
            </a:r>
          </a:p>
          <a:p>
            <a:pPr marL="342900" indent="-342900">
              <a:buFont typeface="Arial" panose="020B0604020202020204" pitchFamily="34" charset="0"/>
              <a:buChar char="•"/>
            </a:pPr>
            <a:r>
              <a:rPr lang="en-US" sz="2000" dirty="0">
                <a:solidFill>
                  <a:schemeClr val="tx1"/>
                </a:solidFill>
              </a:rPr>
              <a:t>Below is the screenshot of users table which shows user credentials being leaked that too in plain text without any hashing/encryption.</a:t>
            </a:r>
          </a:p>
          <a:p>
            <a:pPr marL="342900" indent="-342900">
              <a:buFont typeface="Arial" panose="020B0604020202020204" pitchFamily="34" charset="0"/>
              <a:buChar char="•"/>
            </a:pPr>
            <a:r>
              <a:rPr lang="en-US" sz="2000" dirty="0">
                <a:solidFill>
                  <a:schemeClr val="tx1"/>
                </a:solidFill>
              </a:rPr>
              <a:t>Attacker can use this information to login to admin panels and gain complete admin level access to the website which could lead to complete compromise of the server and all other servers connected to it.</a:t>
            </a:r>
            <a:endParaRPr lang="en-IN" sz="2000" dirty="0">
              <a:solidFill>
                <a:schemeClr val="tx1"/>
              </a:solidFill>
            </a:endParaRPr>
          </a:p>
        </p:txBody>
      </p:sp>
      <p:pic>
        <p:nvPicPr>
          <p:cNvPr id="5" name="Picture 4">
            <a:extLst>
              <a:ext uri="{FF2B5EF4-FFF2-40B4-BE49-F238E27FC236}">
                <a16:creationId xmlns:a16="http://schemas.microsoft.com/office/drawing/2014/main" id="{4C8DCF1C-4462-4B54-8648-E2656FCA6F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9644" y="3912121"/>
            <a:ext cx="8794459" cy="2601929"/>
          </a:xfrm>
          <a:prstGeom prst="rect">
            <a:avLst/>
          </a:prstGeom>
        </p:spPr>
      </p:pic>
    </p:spTree>
    <p:extLst>
      <p:ext uri="{BB962C8B-B14F-4D97-AF65-F5344CB8AC3E}">
        <p14:creationId xmlns:p14="http://schemas.microsoft.com/office/powerpoint/2010/main" val="19081814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629CE-04FF-4F97-8842-669F9389FF1C}"/>
              </a:ext>
            </a:extLst>
          </p:cNvPr>
          <p:cNvSpPr>
            <a:spLocks noGrp="1"/>
          </p:cNvSpPr>
          <p:nvPr>
            <p:ph type="title"/>
          </p:nvPr>
        </p:nvSpPr>
        <p:spPr>
          <a:xfrm>
            <a:off x="831850" y="360728"/>
            <a:ext cx="10515600" cy="1191235"/>
          </a:xfrm>
        </p:spPr>
        <p:txBody>
          <a:bodyPr>
            <a:normAutofit/>
          </a:bodyPr>
          <a:lstStyle/>
          <a:p>
            <a:r>
              <a:rPr lang="en-US" sz="5400" dirty="0">
                <a:latin typeface="Bahnschrift SemiBold" panose="020B0502040204020203" pitchFamily="34" charset="0"/>
                <a:cs typeface="Arial" panose="020B0604020202020204" pitchFamily="34" charset="0"/>
              </a:rPr>
              <a:t>RECOMMENDATIONS</a:t>
            </a:r>
            <a:endParaRPr lang="en-IN" sz="5400" dirty="0">
              <a:latin typeface="Bahnschrift SemiBold" panose="020B0502040204020203" pitchFamily="34" charset="0"/>
              <a:cs typeface="Arial" panose="020B0604020202020204" pitchFamily="34" charset="0"/>
            </a:endParaRPr>
          </a:p>
        </p:txBody>
      </p:sp>
      <p:sp>
        <p:nvSpPr>
          <p:cNvPr id="3" name="Text Placeholder 2">
            <a:extLst>
              <a:ext uri="{FF2B5EF4-FFF2-40B4-BE49-F238E27FC236}">
                <a16:creationId xmlns:a16="http://schemas.microsoft.com/office/drawing/2014/main" id="{7F959E25-A02D-4C00-A963-692AC58BC050}"/>
              </a:ext>
            </a:extLst>
          </p:cNvPr>
          <p:cNvSpPr>
            <a:spLocks noGrp="1"/>
          </p:cNvSpPr>
          <p:nvPr>
            <p:ph type="body" idx="1"/>
          </p:nvPr>
        </p:nvSpPr>
        <p:spPr>
          <a:xfrm>
            <a:off x="831850" y="2080470"/>
            <a:ext cx="10515600" cy="4102216"/>
          </a:xfrm>
        </p:spPr>
        <p:txBody>
          <a:bodyPr>
            <a:normAutofit/>
          </a:bodyPr>
          <a:lstStyle/>
          <a:p>
            <a:pPr marL="0" lvl="0" indent="0" algn="l" rtl="0">
              <a:lnSpc>
                <a:spcPct val="90000"/>
              </a:lnSpc>
              <a:spcBef>
                <a:spcPts val="0"/>
              </a:spcBef>
              <a:spcAft>
                <a:spcPts val="0"/>
              </a:spcAft>
              <a:buClr>
                <a:schemeClr val="dk1"/>
              </a:buClr>
              <a:buSzPts val="2400"/>
              <a:buNone/>
            </a:pPr>
            <a:r>
              <a:rPr lang="en-US" sz="2400" dirty="0">
                <a:solidFill>
                  <a:schemeClr val="tx1"/>
                </a:solidFill>
              </a:rPr>
              <a:t>Take the following precautions to avoid exploitation of SQL injections:</a:t>
            </a:r>
            <a:endParaRPr lang="en-US" dirty="0">
              <a:solidFill>
                <a:schemeClr val="tx1"/>
              </a:solidFill>
            </a:endParaRPr>
          </a:p>
          <a:p>
            <a:pPr marL="685800" lvl="1" indent="-228600" algn="l" rtl="0">
              <a:lnSpc>
                <a:spcPct val="90000"/>
              </a:lnSpc>
              <a:spcBef>
                <a:spcPts val="500"/>
              </a:spcBef>
              <a:spcAft>
                <a:spcPts val="0"/>
              </a:spcAft>
              <a:buClr>
                <a:schemeClr val="dk1"/>
              </a:buClr>
              <a:buSzPts val="2000"/>
              <a:buChar char="•"/>
            </a:pPr>
            <a:r>
              <a:rPr lang="en-US" sz="2000" b="1" dirty="0">
                <a:solidFill>
                  <a:schemeClr val="tx1"/>
                </a:solidFill>
              </a:rPr>
              <a:t>Whitelist User Input: </a:t>
            </a:r>
            <a:r>
              <a:rPr lang="en-US" sz="2000" dirty="0">
                <a:solidFill>
                  <a:schemeClr val="tx1"/>
                </a:solidFill>
              </a:rPr>
              <a:t>Whitelist all user input for expected data only. </a:t>
            </a:r>
          </a:p>
          <a:p>
            <a:pPr marL="685800" lvl="1" indent="-228600" algn="l" rtl="0">
              <a:lnSpc>
                <a:spcPct val="90000"/>
              </a:lnSpc>
              <a:spcBef>
                <a:spcPts val="500"/>
              </a:spcBef>
              <a:spcAft>
                <a:spcPts val="0"/>
              </a:spcAft>
              <a:buClr>
                <a:schemeClr val="dk1"/>
              </a:buClr>
              <a:buSzPts val="2000"/>
              <a:buChar char="•"/>
            </a:pPr>
            <a:r>
              <a:rPr lang="en-US" sz="2000" b="1" dirty="0">
                <a:solidFill>
                  <a:schemeClr val="tx1"/>
                </a:solidFill>
              </a:rPr>
              <a:t>Prepared Statements: </a:t>
            </a:r>
            <a:r>
              <a:rPr lang="en-US" sz="2000" dirty="0">
                <a:solidFill>
                  <a:schemeClr val="tx1"/>
                </a:solidFill>
              </a:rPr>
              <a:t>Use SQL prepared statements available in all web development languages and frameworks to avoid attacker being able to modify SQL query</a:t>
            </a:r>
            <a:endParaRPr lang="en-US" dirty="0">
              <a:solidFill>
                <a:schemeClr val="tx1"/>
              </a:solidFill>
            </a:endParaRPr>
          </a:p>
          <a:p>
            <a:pPr marL="685800" lvl="1" indent="-228600" algn="l" rtl="0">
              <a:lnSpc>
                <a:spcPct val="90000"/>
              </a:lnSpc>
              <a:spcBef>
                <a:spcPts val="500"/>
              </a:spcBef>
              <a:spcAft>
                <a:spcPts val="0"/>
              </a:spcAft>
              <a:buClr>
                <a:schemeClr val="dk1"/>
              </a:buClr>
              <a:buSzPts val="2000"/>
              <a:buChar char="•"/>
            </a:pPr>
            <a:r>
              <a:rPr lang="en-US" sz="2000" b="1" dirty="0">
                <a:solidFill>
                  <a:schemeClr val="tx1"/>
                </a:solidFill>
              </a:rPr>
              <a:t>Character encoding: </a:t>
            </a:r>
            <a:r>
              <a:rPr lang="en-US" sz="2000" dirty="0">
                <a:solidFill>
                  <a:schemeClr val="tx1"/>
                </a:solidFill>
              </a:rPr>
              <a:t>If you are taking input that requires you to accept special characters, encode it. Example. Convert all </a:t>
            </a:r>
            <a:r>
              <a:rPr lang="en-US" sz="2000" b="1" dirty="0">
                <a:solidFill>
                  <a:schemeClr val="tx1"/>
                </a:solidFill>
              </a:rPr>
              <a:t>‘ to \’</a:t>
            </a:r>
            <a:r>
              <a:rPr lang="en-US" sz="2000" dirty="0">
                <a:solidFill>
                  <a:schemeClr val="tx1"/>
                </a:solidFill>
              </a:rPr>
              <a:t> , </a:t>
            </a:r>
            <a:r>
              <a:rPr lang="en-US" sz="2000" b="1" dirty="0">
                <a:solidFill>
                  <a:schemeClr val="tx1"/>
                </a:solidFill>
              </a:rPr>
              <a:t>“ to \”</a:t>
            </a:r>
            <a:r>
              <a:rPr lang="en-US" sz="2000" dirty="0">
                <a:solidFill>
                  <a:schemeClr val="tx1"/>
                </a:solidFill>
              </a:rPr>
              <a:t>, </a:t>
            </a:r>
            <a:r>
              <a:rPr lang="en-US" sz="2000" b="1" dirty="0">
                <a:solidFill>
                  <a:schemeClr val="tx1"/>
                </a:solidFill>
              </a:rPr>
              <a:t>\ to \\.</a:t>
            </a:r>
            <a:r>
              <a:rPr lang="en-US" sz="2000" dirty="0">
                <a:solidFill>
                  <a:schemeClr val="tx1"/>
                </a:solidFill>
              </a:rPr>
              <a:t> It is also suggested to follow a standard encoding for all special characters such has HTML encoding, URL encoding etc.</a:t>
            </a:r>
          </a:p>
          <a:p>
            <a:pPr marL="685800" lvl="1" indent="-228600" algn="l" rtl="0">
              <a:lnSpc>
                <a:spcPct val="90000"/>
              </a:lnSpc>
              <a:spcBef>
                <a:spcPts val="500"/>
              </a:spcBef>
              <a:spcAft>
                <a:spcPts val="0"/>
              </a:spcAft>
              <a:buClr>
                <a:schemeClr val="dk1"/>
              </a:buClr>
              <a:buSzPts val="2000"/>
              <a:buChar char="•"/>
            </a:pPr>
            <a:r>
              <a:rPr lang="en-US" sz="2000" b="1" dirty="0">
                <a:solidFill>
                  <a:schemeClr val="tx1"/>
                </a:solidFill>
              </a:rPr>
              <a:t>Do not run Database Service as admin/root user</a:t>
            </a:r>
            <a:endParaRPr lang="en-US" b="1" dirty="0">
              <a:solidFill>
                <a:schemeClr val="tx1"/>
              </a:solidFill>
            </a:endParaRPr>
          </a:p>
          <a:p>
            <a:pPr marL="685800" lvl="1" indent="-228600" algn="l" rtl="0">
              <a:lnSpc>
                <a:spcPct val="90000"/>
              </a:lnSpc>
              <a:spcBef>
                <a:spcPts val="500"/>
              </a:spcBef>
              <a:spcAft>
                <a:spcPts val="0"/>
              </a:spcAft>
              <a:buClr>
                <a:schemeClr val="dk1"/>
              </a:buClr>
              <a:buSzPts val="2000"/>
              <a:buChar char="•"/>
            </a:pPr>
            <a:r>
              <a:rPr lang="en-US" sz="2000" b="1" dirty="0">
                <a:solidFill>
                  <a:schemeClr val="tx1"/>
                </a:solidFill>
              </a:rPr>
              <a:t>Disable/remove default accounts, passwords and databases </a:t>
            </a:r>
            <a:endParaRPr lang="en-US" b="1" dirty="0">
              <a:solidFill>
                <a:schemeClr val="tx1"/>
              </a:solidFill>
            </a:endParaRPr>
          </a:p>
          <a:p>
            <a:pPr marL="685800" lvl="1" indent="-228600" algn="l" rtl="0">
              <a:lnSpc>
                <a:spcPct val="90000"/>
              </a:lnSpc>
              <a:spcBef>
                <a:spcPts val="500"/>
              </a:spcBef>
              <a:spcAft>
                <a:spcPts val="0"/>
              </a:spcAft>
              <a:buClr>
                <a:schemeClr val="dk1"/>
              </a:buClr>
              <a:buSzPts val="2000"/>
              <a:buChar char="•"/>
            </a:pPr>
            <a:r>
              <a:rPr lang="en-US" sz="2000" dirty="0">
                <a:solidFill>
                  <a:schemeClr val="tx1"/>
                </a:solidFill>
              </a:rPr>
              <a:t>Assign each Database user only the required permissions and not all permissions</a:t>
            </a:r>
          </a:p>
          <a:p>
            <a:endParaRPr lang="en-IN" dirty="0">
              <a:solidFill>
                <a:schemeClr val="tx1"/>
              </a:solidFill>
            </a:endParaRPr>
          </a:p>
        </p:txBody>
      </p:sp>
    </p:spTree>
    <p:extLst>
      <p:ext uri="{BB962C8B-B14F-4D97-AF65-F5344CB8AC3E}">
        <p14:creationId xmlns:p14="http://schemas.microsoft.com/office/powerpoint/2010/main" val="3993648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A3AA5-7C9A-4F7E-AE90-6803A3B4DEE8}"/>
              </a:ext>
            </a:extLst>
          </p:cNvPr>
          <p:cNvSpPr>
            <a:spLocks noGrp="1"/>
          </p:cNvSpPr>
          <p:nvPr>
            <p:ph type="ctrTitle"/>
          </p:nvPr>
        </p:nvSpPr>
        <p:spPr>
          <a:xfrm>
            <a:off x="1524000" y="704675"/>
            <a:ext cx="9144000" cy="1023457"/>
          </a:xfrm>
        </p:spPr>
        <p:txBody>
          <a:bodyPr/>
          <a:lstStyle/>
          <a:p>
            <a:pPr algn="l"/>
            <a:r>
              <a:rPr lang="en-US" dirty="0">
                <a:latin typeface="Arial" panose="020B0604020202020204" pitchFamily="34" charset="0"/>
                <a:cs typeface="Arial" panose="020B0604020202020204" pitchFamily="34" charset="0"/>
              </a:rPr>
              <a:t>References</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C686D189-D3AE-4AB3-AF99-0B726478C702}"/>
              </a:ext>
            </a:extLst>
          </p:cNvPr>
          <p:cNvSpPr>
            <a:spLocks noGrp="1"/>
          </p:cNvSpPr>
          <p:nvPr>
            <p:ph type="subTitle" idx="1"/>
          </p:nvPr>
        </p:nvSpPr>
        <p:spPr>
          <a:xfrm>
            <a:off x="1524000" y="2734811"/>
            <a:ext cx="9144000" cy="2625754"/>
          </a:xfrm>
        </p:spPr>
        <p:txBody>
          <a:bodyPr/>
          <a:lstStyle/>
          <a:p>
            <a:pPr marL="342900" indent="-342900" algn="l">
              <a:buFont typeface="Arial" panose="020B0604020202020204" pitchFamily="34" charset="0"/>
              <a:buChar char="•"/>
            </a:pPr>
            <a:r>
              <a:rPr lang="en-IN" dirty="0">
                <a:hlinkClick r:id="rId2"/>
              </a:rPr>
              <a:t>https://owasp.org/www-community/attacks/SQL_Injection</a:t>
            </a:r>
            <a:endParaRPr lang="en-IN" dirty="0"/>
          </a:p>
          <a:p>
            <a:pPr marL="342900" indent="-342900" algn="l">
              <a:buFont typeface="Arial" panose="020B0604020202020204" pitchFamily="34" charset="0"/>
              <a:buChar char="•"/>
            </a:pPr>
            <a:r>
              <a:rPr lang="en-IN" dirty="0">
                <a:hlinkClick r:id="rId3"/>
              </a:rPr>
              <a:t>https://en.wikipedia.org/wiki/SQL_injection</a:t>
            </a:r>
            <a:endParaRPr lang="en-IN" dirty="0"/>
          </a:p>
        </p:txBody>
      </p:sp>
    </p:spTree>
    <p:extLst>
      <p:ext uri="{BB962C8B-B14F-4D97-AF65-F5344CB8AC3E}">
        <p14:creationId xmlns:p14="http://schemas.microsoft.com/office/powerpoint/2010/main" val="37528222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BD49B-0885-4F48-9075-3984B9F5CAE7}"/>
              </a:ext>
            </a:extLst>
          </p:cNvPr>
          <p:cNvSpPr>
            <a:spLocks noGrp="1"/>
          </p:cNvSpPr>
          <p:nvPr>
            <p:ph type="title"/>
          </p:nvPr>
        </p:nvSpPr>
        <p:spPr/>
        <p:txBody>
          <a:bodyPr>
            <a:normAutofit fontScale="90000"/>
          </a:bodyPr>
          <a:lstStyle/>
          <a:p>
            <a:r>
              <a:rPr lang="en-US" sz="4800" dirty="0">
                <a:latin typeface="Bahnschrift" panose="020B0502040204020203" pitchFamily="34" charset="0"/>
                <a:cs typeface="Arial" panose="020B0604020202020204" pitchFamily="34" charset="0"/>
              </a:rPr>
              <a:t>2. Multiple Vulnerabilities in Blog</a:t>
            </a:r>
            <a:br>
              <a:rPr lang="en-US" sz="4800" dirty="0">
                <a:latin typeface="Bahnschrift" panose="020B0502040204020203" pitchFamily="34" charset="0"/>
                <a:cs typeface="Arial" panose="020B0604020202020204" pitchFamily="34" charset="0"/>
              </a:rPr>
            </a:br>
            <a:endParaRPr lang="en-IN" sz="4800" dirty="0">
              <a:latin typeface="Bahnschrift" panose="020B0502040204020203" pitchFamily="34" charset="0"/>
              <a:cs typeface="Arial" panose="020B0604020202020204" pitchFamily="34" charset="0"/>
            </a:endParaRPr>
          </a:p>
        </p:txBody>
      </p:sp>
      <p:graphicFrame>
        <p:nvGraphicFramePr>
          <p:cNvPr id="5" name="Table 4">
            <a:extLst>
              <a:ext uri="{FF2B5EF4-FFF2-40B4-BE49-F238E27FC236}">
                <a16:creationId xmlns:a16="http://schemas.microsoft.com/office/drawing/2014/main" id="{C168E479-9D51-42A7-B790-9EB343FF011D}"/>
              </a:ext>
            </a:extLst>
          </p:cNvPr>
          <p:cNvGraphicFramePr>
            <a:graphicFrameLocks noGrp="1"/>
          </p:cNvGraphicFramePr>
          <p:nvPr>
            <p:extLst>
              <p:ext uri="{D42A27DB-BD31-4B8C-83A1-F6EECF244321}">
                <p14:modId xmlns:p14="http://schemas.microsoft.com/office/powerpoint/2010/main" val="959638802"/>
              </p:ext>
            </p:extLst>
          </p:nvPr>
        </p:nvGraphicFramePr>
        <p:xfrm>
          <a:off x="838200" y="2416028"/>
          <a:ext cx="10285602" cy="3917659"/>
        </p:xfrm>
        <a:graphic>
          <a:graphicData uri="http://schemas.openxmlformats.org/drawingml/2006/table">
            <a:tbl>
              <a:tblPr firstRow="1" bandRow="1">
                <a:noFill/>
              </a:tblPr>
              <a:tblGrid>
                <a:gridCol w="1792889">
                  <a:extLst>
                    <a:ext uri="{9D8B030D-6E8A-4147-A177-3AD203B41FA5}">
                      <a16:colId xmlns:a16="http://schemas.microsoft.com/office/drawing/2014/main" val="3543560641"/>
                    </a:ext>
                  </a:extLst>
                </a:gridCol>
                <a:gridCol w="8492713">
                  <a:extLst>
                    <a:ext uri="{9D8B030D-6E8A-4147-A177-3AD203B41FA5}">
                      <a16:colId xmlns:a16="http://schemas.microsoft.com/office/drawing/2014/main" val="2149650480"/>
                    </a:ext>
                  </a:extLst>
                </a:gridCol>
              </a:tblGrid>
              <a:tr h="576346">
                <a:tc>
                  <a:txBody>
                    <a:bodyPr/>
                    <a:lstStyle/>
                    <a:p>
                      <a:pPr marL="0" marR="0" lvl="0" indent="0" algn="ctr"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5"/>
                    </a:solidFill>
                  </a:tcPr>
                </a:tc>
                <a:tc>
                  <a:txBody>
                    <a:bodyPr/>
                    <a:lstStyle/>
                    <a:p>
                      <a:pPr marL="0" marR="0" lvl="0" indent="0" algn="l"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5"/>
                    </a:solidFill>
                  </a:tcPr>
                </a:tc>
                <a:extLst>
                  <a:ext uri="{0D108BD9-81ED-4DB2-BD59-A6C34878D82A}">
                    <a16:rowId xmlns:a16="http://schemas.microsoft.com/office/drawing/2014/main" val="2269395141"/>
                  </a:ext>
                </a:extLst>
              </a:tr>
              <a:tr h="3341313">
                <a:tc>
                  <a:txBody>
                    <a:bodyPr/>
                    <a:lstStyle/>
                    <a:p>
                      <a:pPr marL="0" marR="0" lvl="0" indent="0" algn="ctr" rtl="0">
                        <a:spcBef>
                          <a:spcPts val="0"/>
                        </a:spcBef>
                        <a:spcAft>
                          <a:spcPts val="0"/>
                        </a:spcAft>
                        <a:buNone/>
                      </a:pPr>
                      <a:r>
                        <a:rPr lang="en-US" sz="1800" dirty="0">
                          <a:solidFill>
                            <a:srgbClr val="FFFFFF"/>
                          </a:solidFill>
                          <a:latin typeface="Calibri"/>
                          <a:ea typeface="Calibri"/>
                          <a:cs typeface="Calibri"/>
                          <a:sym typeface="Calibri"/>
                        </a:rPr>
                        <a:t>Common Password</a:t>
                      </a:r>
                      <a:endParaRPr sz="1800" dirty="0">
                        <a:solidFill>
                          <a:srgbClr val="FFFFFF"/>
                        </a:solidFill>
                        <a:latin typeface="Calibri"/>
                        <a:ea typeface="Calibri"/>
                        <a:cs typeface="Calibri"/>
                        <a:sym typeface="Calibri"/>
                      </a:endParaRPr>
                    </a:p>
                    <a:p>
                      <a:pPr marL="0" marR="0" lvl="0" indent="0" algn="ctr" rtl="0">
                        <a:spcBef>
                          <a:spcPts val="0"/>
                        </a:spcBef>
                        <a:spcAft>
                          <a:spcPts val="0"/>
                        </a:spcAft>
                        <a:buNone/>
                      </a:pPr>
                      <a:r>
                        <a:rPr lang="en-US" sz="1800" dirty="0">
                          <a:solidFill>
                            <a:srgbClr val="FFFFFF"/>
                          </a:solidFill>
                          <a:latin typeface="Calibri"/>
                          <a:ea typeface="Calibri"/>
                          <a:cs typeface="Calibri"/>
                          <a:sym typeface="Calibri"/>
                        </a:rPr>
                        <a:t>(Severe)</a:t>
                      </a:r>
                      <a:endParaRPr sz="1800" dirty="0"/>
                    </a:p>
                  </a:txBody>
                  <a:tcPr marL="83000" marR="83000" marT="41500" marB="41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00000"/>
                    </a:solidFill>
                  </a:tcPr>
                </a:tc>
                <a:tc>
                  <a:txBody>
                    <a:bodyPr/>
                    <a:lstStyle/>
                    <a:p>
                      <a:pPr marL="0" marR="0" lvl="0" indent="0" algn="l" rtl="0">
                        <a:spcBef>
                          <a:spcPts val="0"/>
                        </a:spcBef>
                        <a:spcAft>
                          <a:spcPts val="0"/>
                        </a:spcAft>
                        <a:buNone/>
                      </a:pPr>
                      <a:r>
                        <a:rPr lang="en-US" sz="1300" dirty="0">
                          <a:solidFill>
                            <a:schemeClr val="dk1"/>
                          </a:solidFill>
                          <a:latin typeface="Calibri"/>
                          <a:ea typeface="Calibri"/>
                          <a:cs typeface="Calibri"/>
                          <a:sym typeface="Calibri"/>
                        </a:rPr>
                        <a:t> </a:t>
                      </a:r>
                      <a:endParaRPr sz="13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dirty="0">
                          <a:solidFill>
                            <a:schemeClr val="dk1"/>
                          </a:solidFill>
                          <a:latin typeface="Calibri"/>
                          <a:ea typeface="Calibri"/>
                          <a:cs typeface="Calibri"/>
                          <a:sym typeface="Calibri"/>
                        </a:rPr>
                        <a:t>Below mentioned URL has </a:t>
                      </a:r>
                      <a:r>
                        <a:rPr lang="en-US" sz="1600" b="1" dirty="0">
                          <a:solidFill>
                            <a:schemeClr val="dk1"/>
                          </a:solidFill>
                          <a:latin typeface="Calibri"/>
                          <a:ea typeface="Calibri"/>
                          <a:cs typeface="Calibri"/>
                          <a:sym typeface="Calibri"/>
                        </a:rPr>
                        <a:t>Weak and Very Common Password</a:t>
                      </a:r>
                      <a:r>
                        <a:rPr lang="en-US" sz="1600" dirty="0">
                          <a:solidFill>
                            <a:schemeClr val="dk1"/>
                          </a:solidFill>
                          <a:latin typeface="Calibri"/>
                          <a:ea typeface="Calibri"/>
                          <a:cs typeface="Calibri"/>
                          <a:sym typeface="Calibri"/>
                        </a:rPr>
                        <a:t>.</a:t>
                      </a: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endParaRPr sz="1300" dirty="0">
                        <a:solidFill>
                          <a:schemeClr val="dk1"/>
                        </a:solidFill>
                        <a:latin typeface="Calibri"/>
                        <a:ea typeface="Calibri"/>
                        <a:cs typeface="Calibri"/>
                        <a:sym typeface="Calibri"/>
                      </a:endParaRPr>
                    </a:p>
                    <a:p>
                      <a:pPr marL="0" marR="0" lvl="0" indent="0" algn="l" rtl="0">
                        <a:spcBef>
                          <a:spcPts val="0"/>
                        </a:spcBef>
                        <a:spcAft>
                          <a:spcPts val="0"/>
                        </a:spcAft>
                        <a:buNone/>
                      </a:pPr>
                      <a:endParaRPr lang="en-US" sz="1300" b="1"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b="1" dirty="0">
                          <a:solidFill>
                            <a:schemeClr val="dk1"/>
                          </a:solidFill>
                          <a:latin typeface="Calibri"/>
                          <a:ea typeface="Calibri"/>
                          <a:cs typeface="Calibri"/>
                          <a:sym typeface="Calibri"/>
                        </a:rPr>
                        <a:t>Affected URL :</a:t>
                      </a:r>
                    </a:p>
                    <a:p>
                      <a:pPr marL="0" marR="0" lvl="0" indent="0" algn="l" rtl="0">
                        <a:spcBef>
                          <a:spcPts val="0"/>
                        </a:spcBef>
                        <a:spcAft>
                          <a:spcPts val="0"/>
                        </a:spcAft>
                        <a:buNone/>
                      </a:pPr>
                      <a:endParaRPr lang="en-US" sz="1300" b="0" i="0" u="none" strike="noStrike" dirty="0">
                        <a:solidFill>
                          <a:schemeClr val="dk1"/>
                        </a:solidFill>
                        <a:latin typeface="Calibri"/>
                        <a:ea typeface="Calibri"/>
                        <a:cs typeface="Calibri"/>
                        <a:sym typeface="Calibri"/>
                      </a:endParaRPr>
                    </a:p>
                    <a:p>
                      <a:pPr marL="285750" marR="0" lvl="0" indent="-285750" algn="l" rtl="0">
                        <a:spcBef>
                          <a:spcPts val="0"/>
                        </a:spcBef>
                        <a:spcAft>
                          <a:spcPts val="0"/>
                        </a:spcAft>
                        <a:buFont typeface="Arial" panose="020B0604020202020204" pitchFamily="34" charset="0"/>
                        <a:buChar char="•"/>
                      </a:pPr>
                      <a:r>
                        <a:rPr lang="en-IN" sz="1300" b="0" i="0" u="none" strike="noStrike" dirty="0">
                          <a:solidFill>
                            <a:schemeClr val="dk1"/>
                          </a:solidFill>
                          <a:latin typeface="Calibri"/>
                          <a:ea typeface="Calibri"/>
                          <a:cs typeface="Calibri"/>
                          <a:sym typeface="Calibri"/>
                        </a:rPr>
                        <a:t>http://52.66.35.61/wondercms/</a:t>
                      </a:r>
                      <a:endParaRPr sz="1300" b="0" i="0" u="none" strike="noStrike" dirty="0">
                        <a:solidFill>
                          <a:schemeClr val="dk1"/>
                        </a:solidFill>
                        <a:latin typeface="Calibri"/>
                        <a:ea typeface="Calibri"/>
                        <a:cs typeface="Calibri"/>
                        <a:sym typeface="Calibri"/>
                      </a:endParaRPr>
                    </a:p>
                  </a:txBody>
                  <a:tcPr marL="83000" marR="83000" marT="41500" marB="415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960408566"/>
                  </a:ext>
                </a:extLst>
              </a:tr>
            </a:tbl>
          </a:graphicData>
        </a:graphic>
      </p:graphicFrame>
      <p:sp>
        <p:nvSpPr>
          <p:cNvPr id="7" name="TextBox 6">
            <a:extLst>
              <a:ext uri="{FF2B5EF4-FFF2-40B4-BE49-F238E27FC236}">
                <a16:creationId xmlns:a16="http://schemas.microsoft.com/office/drawing/2014/main" id="{9A298282-7B01-4041-A870-559545007C2A}"/>
              </a:ext>
            </a:extLst>
          </p:cNvPr>
          <p:cNvSpPr txBox="1"/>
          <p:nvPr/>
        </p:nvSpPr>
        <p:spPr>
          <a:xfrm>
            <a:off x="2116124" y="1499360"/>
            <a:ext cx="6094602" cy="646331"/>
          </a:xfrm>
          <a:prstGeom prst="rect">
            <a:avLst/>
          </a:prstGeom>
          <a:noFill/>
        </p:spPr>
        <p:txBody>
          <a:bodyPr wrap="square">
            <a:spAutoFit/>
          </a:bodyPr>
          <a:lstStyle/>
          <a:p>
            <a:pPr marL="742950" indent="-742950">
              <a:buFont typeface="+mj-lt"/>
              <a:buAutoNum type="alphaLcParenR"/>
            </a:pPr>
            <a:r>
              <a:rPr lang="en-US" sz="3600" b="1" dirty="0">
                <a:solidFill>
                  <a:schemeClr val="dk1"/>
                </a:solidFill>
                <a:latin typeface="Calibri"/>
                <a:ea typeface="Calibri"/>
                <a:cs typeface="Calibri"/>
                <a:sym typeface="Calibri"/>
              </a:rPr>
              <a:t>COMMON PASSWORD</a:t>
            </a:r>
            <a:endParaRPr lang="en-IN" sz="3600" dirty="0"/>
          </a:p>
        </p:txBody>
      </p:sp>
    </p:spTree>
    <p:extLst>
      <p:ext uri="{BB962C8B-B14F-4D97-AF65-F5344CB8AC3E}">
        <p14:creationId xmlns:p14="http://schemas.microsoft.com/office/powerpoint/2010/main" val="6512995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B917D-0D97-4E92-8675-65AB8E30A216}"/>
              </a:ext>
            </a:extLst>
          </p:cNvPr>
          <p:cNvSpPr>
            <a:spLocks noGrp="1"/>
          </p:cNvSpPr>
          <p:nvPr>
            <p:ph type="ctrTitle"/>
          </p:nvPr>
        </p:nvSpPr>
        <p:spPr>
          <a:xfrm>
            <a:off x="813732" y="199694"/>
            <a:ext cx="9854268" cy="1058656"/>
          </a:xfrm>
        </p:spPr>
        <p:txBody>
          <a:bodyPr/>
          <a:lstStyle/>
          <a:p>
            <a:pPr algn="l"/>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F26E6FDF-1933-4E73-AD03-C3049F75CABB}"/>
              </a:ext>
            </a:extLst>
          </p:cNvPr>
          <p:cNvSpPr>
            <a:spLocks noGrp="1"/>
          </p:cNvSpPr>
          <p:nvPr>
            <p:ph type="subTitle" idx="1"/>
          </p:nvPr>
        </p:nvSpPr>
        <p:spPr>
          <a:xfrm>
            <a:off x="612396" y="1442905"/>
            <a:ext cx="10055604" cy="604009"/>
          </a:xfrm>
        </p:spPr>
        <p:txBody>
          <a:bodyPr>
            <a:normAutofit/>
          </a:bodyPr>
          <a:lstStyle/>
          <a:p>
            <a:pPr marL="342900" indent="-342900" algn="l">
              <a:buFont typeface="Arial" panose="020B0604020202020204" pitchFamily="34" charset="0"/>
              <a:buChar char="•"/>
            </a:pPr>
            <a:r>
              <a:rPr lang="en-US" dirty="0"/>
              <a:t>We get the password on the page.</a:t>
            </a:r>
          </a:p>
          <a:p>
            <a:pPr algn="l"/>
            <a:endParaRPr lang="en-IN" dirty="0"/>
          </a:p>
        </p:txBody>
      </p:sp>
      <p:pic>
        <p:nvPicPr>
          <p:cNvPr id="9" name="Picture 8">
            <a:extLst>
              <a:ext uri="{FF2B5EF4-FFF2-40B4-BE49-F238E27FC236}">
                <a16:creationId xmlns:a16="http://schemas.microsoft.com/office/drawing/2014/main" id="{6EDFF030-E589-4C0E-8C0E-56FDCC9622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0294" y="2382477"/>
            <a:ext cx="9286613" cy="3368138"/>
          </a:xfrm>
          <a:prstGeom prst="rect">
            <a:avLst/>
          </a:prstGeom>
        </p:spPr>
      </p:pic>
    </p:spTree>
    <p:extLst>
      <p:ext uri="{BB962C8B-B14F-4D97-AF65-F5344CB8AC3E}">
        <p14:creationId xmlns:p14="http://schemas.microsoft.com/office/powerpoint/2010/main" val="13341568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28E2A-CFB5-4926-AD03-E439F568CD22}"/>
              </a:ext>
            </a:extLst>
          </p:cNvPr>
          <p:cNvSpPr>
            <a:spLocks noGrp="1"/>
          </p:cNvSpPr>
          <p:nvPr>
            <p:ph type="title"/>
          </p:nvPr>
        </p:nvSpPr>
        <p:spPr>
          <a:xfrm>
            <a:off x="831850" y="327172"/>
            <a:ext cx="10515600" cy="755008"/>
          </a:xfrm>
        </p:spPr>
        <p:txBody>
          <a:bodyPr>
            <a:normAutofit fontScale="90000"/>
          </a:bodyPr>
          <a:lstStyle/>
          <a:p>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sp>
        <p:nvSpPr>
          <p:cNvPr id="3" name="Text Placeholder 2">
            <a:extLst>
              <a:ext uri="{FF2B5EF4-FFF2-40B4-BE49-F238E27FC236}">
                <a16:creationId xmlns:a16="http://schemas.microsoft.com/office/drawing/2014/main" id="{84ED6A5E-80FA-4C37-98AF-D95A49B28562}"/>
              </a:ext>
            </a:extLst>
          </p:cNvPr>
          <p:cNvSpPr>
            <a:spLocks noGrp="1"/>
          </p:cNvSpPr>
          <p:nvPr>
            <p:ph type="body" idx="1"/>
          </p:nvPr>
        </p:nvSpPr>
        <p:spPr>
          <a:xfrm>
            <a:off x="831850" y="1400961"/>
            <a:ext cx="10515600" cy="1291905"/>
          </a:xfrm>
        </p:spPr>
        <p:txBody>
          <a:bodyPr>
            <a:normAutofit/>
          </a:bodyPr>
          <a:lstStyle/>
          <a:p>
            <a:pPr marL="342900" indent="-342900">
              <a:buFont typeface="Arial" panose="020B0604020202020204" pitchFamily="34" charset="0"/>
              <a:buChar char="•"/>
            </a:pPr>
            <a:r>
              <a:rPr lang="en-US" dirty="0">
                <a:solidFill>
                  <a:schemeClr val="tx1"/>
                </a:solidFill>
              </a:rPr>
              <a:t>We successfully enter into the admin account.</a:t>
            </a:r>
          </a:p>
        </p:txBody>
      </p:sp>
      <p:pic>
        <p:nvPicPr>
          <p:cNvPr id="7" name="Picture 6">
            <a:extLst>
              <a:ext uri="{FF2B5EF4-FFF2-40B4-BE49-F238E27FC236}">
                <a16:creationId xmlns:a16="http://schemas.microsoft.com/office/drawing/2014/main" id="{C91B23C9-32DE-4897-9C91-09419FB474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5372" y="1949619"/>
            <a:ext cx="10321255" cy="4431032"/>
          </a:xfrm>
          <a:prstGeom prst="rect">
            <a:avLst/>
          </a:prstGeom>
        </p:spPr>
      </p:pic>
    </p:spTree>
    <p:extLst>
      <p:ext uri="{BB962C8B-B14F-4D97-AF65-F5344CB8AC3E}">
        <p14:creationId xmlns:p14="http://schemas.microsoft.com/office/powerpoint/2010/main" val="5244045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49EC1-D4BD-4D55-A630-42E17B86888A}"/>
              </a:ext>
            </a:extLst>
          </p:cNvPr>
          <p:cNvSpPr>
            <a:spLocks noGrp="1"/>
          </p:cNvSpPr>
          <p:nvPr>
            <p:ph type="ctrTitle"/>
          </p:nvPr>
        </p:nvSpPr>
        <p:spPr>
          <a:xfrm>
            <a:off x="562062" y="486561"/>
            <a:ext cx="10105938" cy="880845"/>
          </a:xfrm>
        </p:spPr>
        <p:txBody>
          <a:bodyPr>
            <a:normAutofit/>
          </a:bodyPr>
          <a:lstStyle/>
          <a:p>
            <a:pPr algn="l"/>
            <a:r>
              <a:rPr lang="en-US" sz="4800" dirty="0">
                <a:latin typeface="Arial" panose="020B0604020202020204" pitchFamily="34" charset="0"/>
                <a:cs typeface="Arial" panose="020B0604020202020204" pitchFamily="34" charset="0"/>
              </a:rPr>
              <a:t>Business Impact – High</a:t>
            </a:r>
            <a:endParaRPr lang="en-IN" sz="4800"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453AB506-B094-4C55-8A91-E62764419B85}"/>
              </a:ext>
            </a:extLst>
          </p:cNvPr>
          <p:cNvSpPr>
            <a:spLocks noGrp="1"/>
          </p:cNvSpPr>
          <p:nvPr>
            <p:ph type="subTitle" idx="1"/>
          </p:nvPr>
        </p:nvSpPr>
        <p:spPr>
          <a:xfrm>
            <a:off x="436228" y="1577131"/>
            <a:ext cx="10231772" cy="1040234"/>
          </a:xfrm>
        </p:spPr>
        <p:txBody>
          <a:bodyPr>
            <a:normAutofit lnSpcReduction="10000"/>
          </a:bodyPr>
          <a:lstStyle/>
          <a:p>
            <a:pPr algn="l"/>
            <a:r>
              <a:rPr lang="en-US" dirty="0"/>
              <a:t>Easy, default and common passwords make it easy for attackers to gain access to their accounts illegal use of them and can harm the website to any extent after getting logged into privileged accounts.</a:t>
            </a:r>
            <a:endParaRPr lang="en-IN" dirty="0"/>
          </a:p>
        </p:txBody>
      </p:sp>
      <p:pic>
        <p:nvPicPr>
          <p:cNvPr id="5" name="Picture 4">
            <a:extLst>
              <a:ext uri="{FF2B5EF4-FFF2-40B4-BE49-F238E27FC236}">
                <a16:creationId xmlns:a16="http://schemas.microsoft.com/office/drawing/2014/main" id="{47A97A49-2287-4646-A74C-5BBB0478B6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8498" y="2629950"/>
            <a:ext cx="10231772" cy="3636626"/>
          </a:xfrm>
          <a:prstGeom prst="rect">
            <a:avLst/>
          </a:prstGeom>
        </p:spPr>
      </p:pic>
    </p:spTree>
    <p:extLst>
      <p:ext uri="{BB962C8B-B14F-4D97-AF65-F5344CB8AC3E}">
        <p14:creationId xmlns:p14="http://schemas.microsoft.com/office/powerpoint/2010/main" val="14597348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26D7F-0509-464D-A2DA-618966F329FE}"/>
              </a:ext>
            </a:extLst>
          </p:cNvPr>
          <p:cNvSpPr>
            <a:spLocks noGrp="1"/>
          </p:cNvSpPr>
          <p:nvPr>
            <p:ph type="ctrTitle"/>
          </p:nvPr>
        </p:nvSpPr>
        <p:spPr>
          <a:xfrm>
            <a:off x="595618" y="469783"/>
            <a:ext cx="10072382" cy="1130417"/>
          </a:xfrm>
        </p:spPr>
        <p:txBody>
          <a:bodyPr/>
          <a:lstStyle/>
          <a:p>
            <a:pPr algn="l"/>
            <a:r>
              <a:rPr lang="en-US" dirty="0">
                <a:latin typeface="+mn-lt"/>
              </a:rPr>
              <a:t>Recommendation</a:t>
            </a:r>
            <a:endParaRPr lang="en-IN" dirty="0">
              <a:latin typeface="+mn-lt"/>
            </a:endParaRPr>
          </a:p>
        </p:txBody>
      </p:sp>
      <p:sp>
        <p:nvSpPr>
          <p:cNvPr id="3" name="Subtitle 2">
            <a:extLst>
              <a:ext uri="{FF2B5EF4-FFF2-40B4-BE49-F238E27FC236}">
                <a16:creationId xmlns:a16="http://schemas.microsoft.com/office/drawing/2014/main" id="{0C070DA0-5BDD-4427-BC63-5D3F3A108666}"/>
              </a:ext>
            </a:extLst>
          </p:cNvPr>
          <p:cNvSpPr>
            <a:spLocks noGrp="1"/>
          </p:cNvSpPr>
          <p:nvPr>
            <p:ph type="subTitle" idx="1"/>
          </p:nvPr>
        </p:nvSpPr>
        <p:spPr>
          <a:xfrm>
            <a:off x="763398" y="1954635"/>
            <a:ext cx="9904602" cy="3303165"/>
          </a:xfrm>
        </p:spPr>
        <p:txBody>
          <a:bodyPr/>
          <a:lstStyle/>
          <a:p>
            <a:pPr marL="342900" indent="-342900" algn="l">
              <a:buFont typeface="Arial" panose="020B0604020202020204" pitchFamily="34" charset="0"/>
              <a:buChar char="•"/>
            </a:pPr>
            <a:r>
              <a:rPr lang="en-US" dirty="0"/>
              <a:t>There should be password strength check at every creation of an account.</a:t>
            </a:r>
          </a:p>
          <a:p>
            <a:pPr marL="342900" indent="-342900" algn="l">
              <a:buFont typeface="Arial" panose="020B0604020202020204" pitchFamily="34" charset="0"/>
              <a:buChar char="•"/>
            </a:pPr>
            <a:r>
              <a:rPr lang="en-US" dirty="0"/>
              <a:t>There must be a minimum of 8 characters long password with a mixture of numbers, alphanumeric, special characters, etc.</a:t>
            </a:r>
          </a:p>
          <a:p>
            <a:pPr marL="342900" indent="-342900" algn="l">
              <a:buFont typeface="Arial" panose="020B0604020202020204" pitchFamily="34" charset="0"/>
              <a:buChar char="•"/>
            </a:pPr>
            <a:r>
              <a:rPr lang="en-IN" dirty="0"/>
              <a:t>There should be no repetition of password, neither on change nor reset.</a:t>
            </a:r>
          </a:p>
          <a:p>
            <a:pPr marL="342900" indent="-342900" algn="l">
              <a:buFont typeface="Arial" panose="020B0604020202020204" pitchFamily="34" charset="0"/>
              <a:buChar char="•"/>
            </a:pPr>
            <a:r>
              <a:rPr lang="en-IN" dirty="0"/>
              <a:t>The password should not be stored on the web, rather should be hashed and stored.</a:t>
            </a:r>
          </a:p>
        </p:txBody>
      </p:sp>
    </p:spTree>
    <p:extLst>
      <p:ext uri="{BB962C8B-B14F-4D97-AF65-F5344CB8AC3E}">
        <p14:creationId xmlns:p14="http://schemas.microsoft.com/office/powerpoint/2010/main" val="1949783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906DB-7E7F-414C-B538-6B3F84737F66}"/>
              </a:ext>
            </a:extLst>
          </p:cNvPr>
          <p:cNvSpPr>
            <a:spLocks noGrp="1"/>
          </p:cNvSpPr>
          <p:nvPr>
            <p:ph type="title"/>
          </p:nvPr>
        </p:nvSpPr>
        <p:spPr/>
        <p:txBody>
          <a:bodyPr/>
          <a:lstStyle/>
          <a:p>
            <a:r>
              <a:rPr lang="en-US" dirty="0">
                <a:latin typeface="Bahnschrift SemiBold" panose="020B0502040204020203" pitchFamily="34" charset="0"/>
              </a:rPr>
              <a:t>Security Status – Extremely Vulnerable</a:t>
            </a:r>
            <a:endParaRPr lang="en-IN" dirty="0">
              <a:latin typeface="Bahnschrift SemiBold" panose="020B0502040204020203" pitchFamily="34" charset="0"/>
            </a:endParaRPr>
          </a:p>
        </p:txBody>
      </p:sp>
      <p:sp>
        <p:nvSpPr>
          <p:cNvPr id="3" name="Content Placeholder 2">
            <a:extLst>
              <a:ext uri="{FF2B5EF4-FFF2-40B4-BE49-F238E27FC236}">
                <a16:creationId xmlns:a16="http://schemas.microsoft.com/office/drawing/2014/main" id="{E7D23105-16D5-43E7-ADF8-764AAF29D986}"/>
              </a:ext>
            </a:extLst>
          </p:cNvPr>
          <p:cNvSpPr>
            <a:spLocks noGrp="1"/>
          </p:cNvSpPr>
          <p:nvPr>
            <p:ph idx="1"/>
          </p:nvPr>
        </p:nvSpPr>
        <p:spPr/>
        <p:txBody>
          <a:bodyPr>
            <a:normAutofit fontScale="92500" lnSpcReduction="10000"/>
          </a:bodyPr>
          <a:lstStyle/>
          <a:p>
            <a:pPr marL="228600" lvl="0" indent="-228600" algn="l" rtl="0">
              <a:lnSpc>
                <a:spcPct val="80000"/>
              </a:lnSpc>
              <a:spcBef>
                <a:spcPts val="0"/>
              </a:spcBef>
              <a:spcAft>
                <a:spcPts val="0"/>
              </a:spcAft>
              <a:buClr>
                <a:schemeClr val="dk1"/>
              </a:buClr>
              <a:buSzPts val="2800"/>
              <a:buChar char="•"/>
            </a:pPr>
            <a:r>
              <a:rPr lang="en-US" dirty="0"/>
              <a:t>Hacker can steal all the records of Lifestyle Store.(SQLi)</a:t>
            </a:r>
          </a:p>
          <a:p>
            <a:pPr marL="228600" lvl="0" indent="-228600" algn="l" rtl="0">
              <a:lnSpc>
                <a:spcPct val="80000"/>
              </a:lnSpc>
              <a:spcBef>
                <a:spcPts val="1000"/>
              </a:spcBef>
              <a:spcAft>
                <a:spcPts val="0"/>
              </a:spcAft>
              <a:buClr>
                <a:schemeClr val="dk1"/>
              </a:buClr>
              <a:buSzPts val="2800"/>
              <a:buChar char="•"/>
            </a:pPr>
            <a:r>
              <a:rPr lang="en-US" dirty="0"/>
              <a:t>Hacker can take control of complete server including View, Add, Edit, Delete files and folders.(Shell Upload and weak password)</a:t>
            </a:r>
          </a:p>
          <a:p>
            <a:pPr marL="228600" lvl="0" indent="-228600" algn="l" rtl="0">
              <a:lnSpc>
                <a:spcPct val="80000"/>
              </a:lnSpc>
              <a:spcBef>
                <a:spcPts val="1000"/>
              </a:spcBef>
              <a:spcAft>
                <a:spcPts val="0"/>
              </a:spcAft>
              <a:buClr>
                <a:schemeClr val="dk1"/>
              </a:buClr>
              <a:buSzPts val="2800"/>
              <a:buChar char="•"/>
            </a:pPr>
            <a:r>
              <a:rPr lang="en-US" dirty="0"/>
              <a:t>Hacker can change source code of application to host malware, phishing pages or even explicit content. (Shell Upload)</a:t>
            </a:r>
          </a:p>
          <a:p>
            <a:pPr marL="228600" lvl="0" indent="-228600" algn="l" rtl="0">
              <a:lnSpc>
                <a:spcPct val="80000"/>
              </a:lnSpc>
              <a:spcBef>
                <a:spcPts val="1000"/>
              </a:spcBef>
              <a:spcAft>
                <a:spcPts val="0"/>
              </a:spcAft>
              <a:buClr>
                <a:schemeClr val="dk1"/>
              </a:buClr>
              <a:buSzPts val="2800"/>
              <a:buChar char="•"/>
            </a:pPr>
            <a:r>
              <a:rPr lang="en-US" dirty="0"/>
              <a:t>Hacker can see details of any customer. (IDOR)</a:t>
            </a:r>
          </a:p>
          <a:p>
            <a:pPr marL="228600" lvl="0" indent="-228600" algn="l" rtl="0">
              <a:lnSpc>
                <a:spcPct val="80000"/>
              </a:lnSpc>
              <a:spcBef>
                <a:spcPts val="1000"/>
              </a:spcBef>
              <a:spcAft>
                <a:spcPts val="0"/>
              </a:spcAft>
              <a:buClr>
                <a:schemeClr val="dk1"/>
              </a:buClr>
              <a:buSzPts val="2800"/>
              <a:buChar char="•"/>
            </a:pPr>
            <a:r>
              <a:rPr lang="en-US" dirty="0"/>
              <a:t>Hacker can easily access or bypass admin account authentication.(Burteforcing)</a:t>
            </a:r>
          </a:p>
          <a:p>
            <a:pPr marL="228600" lvl="0" indent="-228600" algn="l" rtl="0">
              <a:lnSpc>
                <a:spcPct val="80000"/>
              </a:lnSpc>
              <a:spcBef>
                <a:spcPts val="1000"/>
              </a:spcBef>
              <a:spcAft>
                <a:spcPts val="0"/>
              </a:spcAft>
              <a:buClr>
                <a:schemeClr val="dk1"/>
              </a:buClr>
              <a:buSzPts val="2800"/>
              <a:buChar char="•"/>
            </a:pPr>
            <a:r>
              <a:rPr lang="en-US" dirty="0"/>
              <a:t>Hacker can get access to seller details and login into the website using customer of the month username.(PII)</a:t>
            </a:r>
          </a:p>
          <a:p>
            <a:pPr marL="228600" lvl="0" indent="-228600" algn="l" rtl="0">
              <a:lnSpc>
                <a:spcPct val="80000"/>
              </a:lnSpc>
              <a:spcBef>
                <a:spcPts val="1000"/>
              </a:spcBef>
              <a:spcAft>
                <a:spcPts val="0"/>
              </a:spcAft>
              <a:buClr>
                <a:schemeClr val="dk1"/>
              </a:buClr>
              <a:buSzPts val="2800"/>
              <a:buChar char="•"/>
            </a:pPr>
            <a:r>
              <a:rPr lang="en-US" dirty="0"/>
              <a:t>Hacker can change the password, confirm order and remove item of customer.(CSRF)</a:t>
            </a:r>
          </a:p>
          <a:p>
            <a:endParaRPr lang="en-IN" dirty="0"/>
          </a:p>
        </p:txBody>
      </p:sp>
    </p:spTree>
    <p:extLst>
      <p:ext uri="{BB962C8B-B14F-4D97-AF65-F5344CB8AC3E}">
        <p14:creationId xmlns:p14="http://schemas.microsoft.com/office/powerpoint/2010/main" val="2576197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A7ACF-BFB4-48FD-B3C9-6054A6EB0330}"/>
              </a:ext>
            </a:extLst>
          </p:cNvPr>
          <p:cNvSpPr>
            <a:spLocks noGrp="1"/>
          </p:cNvSpPr>
          <p:nvPr>
            <p:ph type="ctrTitle"/>
          </p:nvPr>
        </p:nvSpPr>
        <p:spPr>
          <a:xfrm>
            <a:off x="738231" y="486561"/>
            <a:ext cx="9929769" cy="1113639"/>
          </a:xfrm>
        </p:spPr>
        <p:txBody>
          <a:bodyPr/>
          <a:lstStyle/>
          <a:p>
            <a:pPr algn="l"/>
            <a:r>
              <a:rPr lang="en-US" dirty="0"/>
              <a:t>References</a:t>
            </a:r>
            <a:endParaRPr lang="en-IN" dirty="0"/>
          </a:p>
        </p:txBody>
      </p:sp>
      <p:sp>
        <p:nvSpPr>
          <p:cNvPr id="3" name="Subtitle 2">
            <a:extLst>
              <a:ext uri="{FF2B5EF4-FFF2-40B4-BE49-F238E27FC236}">
                <a16:creationId xmlns:a16="http://schemas.microsoft.com/office/drawing/2014/main" id="{E940E16D-61A2-4CC5-B71E-772FAB7A05E8}"/>
              </a:ext>
            </a:extLst>
          </p:cNvPr>
          <p:cNvSpPr>
            <a:spLocks noGrp="1"/>
          </p:cNvSpPr>
          <p:nvPr>
            <p:ph type="subTitle" idx="1"/>
          </p:nvPr>
        </p:nvSpPr>
        <p:spPr>
          <a:xfrm>
            <a:off x="738231" y="2457974"/>
            <a:ext cx="9929769" cy="2799826"/>
          </a:xfrm>
        </p:spPr>
        <p:txBody>
          <a:bodyPr/>
          <a:lstStyle/>
          <a:p>
            <a:pPr marL="342900" indent="-342900" algn="l">
              <a:buFont typeface="Arial" panose="020B0604020202020204" pitchFamily="34" charset="0"/>
              <a:buChar char="•"/>
            </a:pPr>
            <a:r>
              <a:rPr lang="en-IN" dirty="0">
                <a:hlinkClick r:id="rId2"/>
              </a:rPr>
              <a:t>https://www.acunetix.com/blog/web-security-zone/common-password-vulnerabilities/</a:t>
            </a:r>
            <a:endParaRPr lang="en-IN" dirty="0"/>
          </a:p>
          <a:p>
            <a:pPr marL="342900" indent="-342900" algn="l">
              <a:buFont typeface="Arial" panose="020B0604020202020204" pitchFamily="34" charset="0"/>
              <a:buChar char="•"/>
            </a:pPr>
            <a:r>
              <a:rPr lang="en-IN" dirty="0">
                <a:hlinkClick r:id="rId3"/>
              </a:rPr>
              <a:t>https://wiki.owasp.org/index.php/Testing_for_Weak_password_policy_(OTG-AUTHN-007)</a:t>
            </a:r>
            <a:endParaRPr lang="en-IN" dirty="0"/>
          </a:p>
        </p:txBody>
      </p:sp>
    </p:spTree>
    <p:extLst>
      <p:ext uri="{BB962C8B-B14F-4D97-AF65-F5344CB8AC3E}">
        <p14:creationId xmlns:p14="http://schemas.microsoft.com/office/powerpoint/2010/main" val="33695226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4D9CC-664C-4609-BF37-3561B34B23E6}"/>
              </a:ext>
            </a:extLst>
          </p:cNvPr>
          <p:cNvSpPr>
            <a:spLocks noGrp="1"/>
          </p:cNvSpPr>
          <p:nvPr>
            <p:ph type="ctrTitle"/>
          </p:nvPr>
        </p:nvSpPr>
        <p:spPr>
          <a:xfrm>
            <a:off x="755009" y="578841"/>
            <a:ext cx="9912991" cy="1149292"/>
          </a:xfrm>
        </p:spPr>
        <p:txBody>
          <a:bodyPr/>
          <a:lstStyle/>
          <a:p>
            <a:pPr algn="l"/>
            <a:r>
              <a:rPr lang="en-US" dirty="0"/>
              <a:t>b)  </a:t>
            </a:r>
            <a:r>
              <a:rPr lang="en-US" dirty="0">
                <a:latin typeface="Arial" panose="020B0604020202020204" pitchFamily="34" charset="0"/>
                <a:cs typeface="Arial" panose="020B0604020202020204" pitchFamily="34" charset="0"/>
              </a:rPr>
              <a:t>Access to admin panel</a:t>
            </a:r>
            <a:endParaRPr lang="en-IN" dirty="0">
              <a:latin typeface="Arial" panose="020B0604020202020204" pitchFamily="34" charset="0"/>
              <a:cs typeface="Arial" panose="020B0604020202020204" pitchFamily="34" charset="0"/>
            </a:endParaRPr>
          </a:p>
        </p:txBody>
      </p:sp>
      <p:graphicFrame>
        <p:nvGraphicFramePr>
          <p:cNvPr id="4" name="Table 3">
            <a:extLst>
              <a:ext uri="{FF2B5EF4-FFF2-40B4-BE49-F238E27FC236}">
                <a16:creationId xmlns:a16="http://schemas.microsoft.com/office/drawing/2014/main" id="{095B4CD7-F5D8-4B6A-8192-1ACA3B2C9A26}"/>
              </a:ext>
            </a:extLst>
          </p:cNvPr>
          <p:cNvGraphicFramePr>
            <a:graphicFrameLocks noGrp="1"/>
          </p:cNvGraphicFramePr>
          <p:nvPr>
            <p:extLst>
              <p:ext uri="{D42A27DB-BD31-4B8C-83A1-F6EECF244321}">
                <p14:modId xmlns:p14="http://schemas.microsoft.com/office/powerpoint/2010/main" val="1054105173"/>
              </p:ext>
            </p:extLst>
          </p:nvPr>
        </p:nvGraphicFramePr>
        <p:xfrm>
          <a:off x="838200" y="2441195"/>
          <a:ext cx="9991987" cy="3682767"/>
        </p:xfrm>
        <a:graphic>
          <a:graphicData uri="http://schemas.openxmlformats.org/drawingml/2006/table">
            <a:tbl>
              <a:tblPr firstRow="1" bandRow="1">
                <a:noFill/>
              </a:tblPr>
              <a:tblGrid>
                <a:gridCol w="1741709">
                  <a:extLst>
                    <a:ext uri="{9D8B030D-6E8A-4147-A177-3AD203B41FA5}">
                      <a16:colId xmlns:a16="http://schemas.microsoft.com/office/drawing/2014/main" val="601044686"/>
                    </a:ext>
                  </a:extLst>
                </a:gridCol>
                <a:gridCol w="8250278">
                  <a:extLst>
                    <a:ext uri="{9D8B030D-6E8A-4147-A177-3AD203B41FA5}">
                      <a16:colId xmlns:a16="http://schemas.microsoft.com/office/drawing/2014/main" val="2315215177"/>
                    </a:ext>
                  </a:extLst>
                </a:gridCol>
              </a:tblGrid>
              <a:tr h="531655">
                <a:tc>
                  <a:txBody>
                    <a:bodyPr/>
                    <a:lstStyle/>
                    <a:p>
                      <a:pPr marL="0" marR="0" lvl="0" indent="0" algn="ctr"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5"/>
                    </a:solidFill>
                  </a:tcPr>
                </a:tc>
                <a:tc>
                  <a:txBody>
                    <a:bodyPr/>
                    <a:lstStyle/>
                    <a:p>
                      <a:pPr marL="0" marR="0" lvl="0" indent="0" algn="l"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5"/>
                    </a:solidFill>
                  </a:tcPr>
                </a:tc>
                <a:extLst>
                  <a:ext uri="{0D108BD9-81ED-4DB2-BD59-A6C34878D82A}">
                    <a16:rowId xmlns:a16="http://schemas.microsoft.com/office/drawing/2014/main" val="4002059763"/>
                  </a:ext>
                </a:extLst>
              </a:tr>
              <a:tr h="3151112">
                <a:tc>
                  <a:txBody>
                    <a:bodyPr/>
                    <a:lstStyle/>
                    <a:p>
                      <a:pPr marL="0" marR="0" lvl="0" indent="0" algn="ctr" rtl="0">
                        <a:spcBef>
                          <a:spcPts val="0"/>
                        </a:spcBef>
                        <a:spcAft>
                          <a:spcPts val="0"/>
                        </a:spcAft>
                        <a:buNone/>
                      </a:pPr>
                      <a:r>
                        <a:rPr lang="en-US" sz="1800" dirty="0">
                          <a:solidFill>
                            <a:srgbClr val="FFFFFF"/>
                          </a:solidFill>
                          <a:latin typeface="Calibri"/>
                          <a:ea typeface="Calibri"/>
                          <a:cs typeface="Calibri"/>
                          <a:sym typeface="Calibri"/>
                        </a:rPr>
                        <a:t>Access to admin panel</a:t>
                      </a:r>
                      <a:endParaRPr sz="1800" dirty="0">
                        <a:solidFill>
                          <a:srgbClr val="FFFFFF"/>
                        </a:solidFill>
                        <a:latin typeface="Calibri"/>
                        <a:ea typeface="Calibri"/>
                        <a:cs typeface="Calibri"/>
                        <a:sym typeface="Calibri"/>
                      </a:endParaRPr>
                    </a:p>
                    <a:p>
                      <a:pPr marL="0" marR="0" lvl="0" indent="0" algn="ctr" rtl="0">
                        <a:spcBef>
                          <a:spcPts val="0"/>
                        </a:spcBef>
                        <a:spcAft>
                          <a:spcPts val="0"/>
                        </a:spcAft>
                        <a:buNone/>
                      </a:pPr>
                      <a:r>
                        <a:rPr lang="en-US" sz="1800" dirty="0">
                          <a:solidFill>
                            <a:srgbClr val="FFFFFF"/>
                          </a:solidFill>
                          <a:latin typeface="Calibri"/>
                          <a:ea typeface="Calibri"/>
                          <a:cs typeface="Calibri"/>
                          <a:sym typeface="Calibri"/>
                        </a:rPr>
                        <a:t>(Critical)</a:t>
                      </a:r>
                      <a:endParaRPr sz="1800" dirty="0"/>
                    </a:p>
                  </a:txBody>
                  <a:tcPr marL="83000" marR="83000" marT="41500" marB="41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00000"/>
                    </a:solidFill>
                  </a:tcPr>
                </a:tc>
                <a:tc>
                  <a:txBody>
                    <a:bodyPr/>
                    <a:lstStyle/>
                    <a:p>
                      <a:pPr marL="0" marR="0" lvl="0" indent="0" algn="l" rtl="0">
                        <a:spcBef>
                          <a:spcPts val="0"/>
                        </a:spcBef>
                        <a:spcAft>
                          <a:spcPts val="0"/>
                        </a:spcAft>
                        <a:buNone/>
                      </a:pPr>
                      <a:r>
                        <a:rPr lang="en-US" sz="1300" dirty="0">
                          <a:solidFill>
                            <a:schemeClr val="dk1"/>
                          </a:solidFill>
                          <a:latin typeface="Calibri"/>
                          <a:ea typeface="Calibri"/>
                          <a:cs typeface="Calibri"/>
                          <a:sym typeface="Calibri"/>
                        </a:rPr>
                        <a:t> </a:t>
                      </a:r>
                      <a:endParaRPr sz="13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dirty="0">
                          <a:solidFill>
                            <a:schemeClr val="dk1"/>
                          </a:solidFill>
                          <a:latin typeface="Calibri"/>
                          <a:ea typeface="Calibri"/>
                          <a:cs typeface="Calibri"/>
                          <a:sym typeface="Calibri"/>
                        </a:rPr>
                        <a:t>Below mentioned URL is vulnerable to </a:t>
                      </a:r>
                      <a:r>
                        <a:rPr lang="en-US" sz="1600" b="1" dirty="0">
                          <a:solidFill>
                            <a:schemeClr val="dk1"/>
                          </a:solidFill>
                          <a:latin typeface="Calibri"/>
                          <a:ea typeface="Calibri"/>
                          <a:cs typeface="Calibri"/>
                          <a:sym typeface="Calibri"/>
                        </a:rPr>
                        <a:t>Arbitrary File Upload and making other level </a:t>
                      </a:r>
                      <a:r>
                        <a:rPr lang="en-US" sz="1600" dirty="0">
                          <a:solidFill>
                            <a:schemeClr val="dk1"/>
                          </a:solidFill>
                          <a:latin typeface="Calibri"/>
                          <a:ea typeface="Calibri"/>
                          <a:cs typeface="Calibri"/>
                          <a:sym typeface="Calibri"/>
                        </a:rPr>
                        <a:t>changes.</a:t>
                      </a: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endParaRPr lang="en-US" sz="1600" b="0" dirty="0">
                        <a:solidFill>
                          <a:schemeClr val="dk1"/>
                        </a:solidFill>
                        <a:latin typeface="Calibri"/>
                        <a:ea typeface="Calibri"/>
                        <a:cs typeface="Calibri"/>
                        <a:sym typeface="Calibri"/>
                      </a:endParaRPr>
                    </a:p>
                    <a:p>
                      <a:pPr marL="0" marR="0" lvl="0" indent="0" algn="l" rtl="0">
                        <a:spcBef>
                          <a:spcPts val="0"/>
                        </a:spcBef>
                        <a:spcAft>
                          <a:spcPts val="0"/>
                        </a:spcAft>
                        <a:buNone/>
                      </a:pPr>
                      <a:endParaRPr lang="en-US" sz="1600" b="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b="1" dirty="0">
                          <a:solidFill>
                            <a:schemeClr val="dk1"/>
                          </a:solidFill>
                          <a:latin typeface="Calibri"/>
                          <a:ea typeface="Calibri"/>
                          <a:cs typeface="Calibri"/>
                          <a:sym typeface="Calibri"/>
                        </a:rPr>
                        <a:t>Affected URL :</a:t>
                      </a:r>
                      <a:endParaRPr sz="1600" b="0" i="0" u="none" strike="noStrike"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endParaRPr lang="en-US" sz="1600" b="0" i="0" u="none" strike="noStrike"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600" b="0" i="0" u="none" strike="noStrike" dirty="0">
                          <a:solidFill>
                            <a:schemeClr val="dk1"/>
                          </a:solidFill>
                          <a:latin typeface="Calibri"/>
                          <a:ea typeface="Calibri"/>
                          <a:cs typeface="Calibri"/>
                          <a:sym typeface="Calibri"/>
                        </a:rPr>
                        <a:t>http://52.66.35.61/wondercms/loginURL</a:t>
                      </a:r>
                      <a:endParaRPr sz="1600" b="0" dirty="0">
                        <a:solidFill>
                          <a:schemeClr val="dk1"/>
                        </a:solidFill>
                        <a:latin typeface="Calibri"/>
                        <a:ea typeface="Calibri"/>
                        <a:cs typeface="Calibri"/>
                        <a:sym typeface="Calibri"/>
                      </a:endParaRPr>
                    </a:p>
                  </a:txBody>
                  <a:tcPr marL="83000" marR="83000" marT="41500" marB="415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2764308210"/>
                  </a:ext>
                </a:extLst>
              </a:tr>
            </a:tbl>
          </a:graphicData>
        </a:graphic>
      </p:graphicFrame>
    </p:spTree>
    <p:extLst>
      <p:ext uri="{BB962C8B-B14F-4D97-AF65-F5344CB8AC3E}">
        <p14:creationId xmlns:p14="http://schemas.microsoft.com/office/powerpoint/2010/main" val="5107104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DDD59C36-C87C-4F4F-8F07-3564516747FA}"/>
              </a:ext>
            </a:extLst>
          </p:cNvPr>
          <p:cNvGraphicFramePr>
            <a:graphicFrameLocks noGrp="1"/>
          </p:cNvGraphicFramePr>
          <p:nvPr>
            <p:extLst>
              <p:ext uri="{D42A27DB-BD31-4B8C-83A1-F6EECF244321}">
                <p14:modId xmlns:p14="http://schemas.microsoft.com/office/powerpoint/2010/main" val="1972013310"/>
              </p:ext>
            </p:extLst>
          </p:nvPr>
        </p:nvGraphicFramePr>
        <p:xfrm>
          <a:off x="838200" y="327173"/>
          <a:ext cx="10579217" cy="6159551"/>
        </p:xfrm>
        <a:graphic>
          <a:graphicData uri="http://schemas.openxmlformats.org/drawingml/2006/table">
            <a:tbl>
              <a:tblPr firstRow="1" bandRow="1">
                <a:noFill/>
              </a:tblPr>
              <a:tblGrid>
                <a:gridCol w="1888222">
                  <a:extLst>
                    <a:ext uri="{9D8B030D-6E8A-4147-A177-3AD203B41FA5}">
                      <a16:colId xmlns:a16="http://schemas.microsoft.com/office/drawing/2014/main" val="601044686"/>
                    </a:ext>
                  </a:extLst>
                </a:gridCol>
                <a:gridCol w="8690995">
                  <a:extLst>
                    <a:ext uri="{9D8B030D-6E8A-4147-A177-3AD203B41FA5}">
                      <a16:colId xmlns:a16="http://schemas.microsoft.com/office/drawing/2014/main" val="2315215177"/>
                    </a:ext>
                  </a:extLst>
                </a:gridCol>
              </a:tblGrid>
              <a:tr h="666351">
                <a:tc>
                  <a:txBody>
                    <a:bodyPr/>
                    <a:lstStyle/>
                    <a:p>
                      <a:pPr marL="0" marR="0" lvl="0" indent="0" algn="ctr"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5"/>
                    </a:solidFill>
                  </a:tcPr>
                </a:tc>
                <a:tc>
                  <a:txBody>
                    <a:bodyPr/>
                    <a:lstStyle/>
                    <a:p>
                      <a:pPr marL="0" marR="0" lvl="0" indent="0" algn="l"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5"/>
                    </a:solidFill>
                  </a:tcPr>
                </a:tc>
                <a:extLst>
                  <a:ext uri="{0D108BD9-81ED-4DB2-BD59-A6C34878D82A}">
                    <a16:rowId xmlns:a16="http://schemas.microsoft.com/office/drawing/2014/main" val="4002059763"/>
                  </a:ext>
                </a:extLst>
              </a:tr>
              <a:tr h="5172385">
                <a:tc>
                  <a:txBody>
                    <a:bodyPr/>
                    <a:lstStyle/>
                    <a:p>
                      <a:pPr marL="0" marR="0" lvl="0" indent="0" algn="ctr" rtl="0">
                        <a:spcBef>
                          <a:spcPts val="0"/>
                        </a:spcBef>
                        <a:spcAft>
                          <a:spcPts val="0"/>
                        </a:spcAft>
                        <a:buNone/>
                      </a:pPr>
                      <a:r>
                        <a:rPr lang="en-US" sz="1600" dirty="0">
                          <a:solidFill>
                            <a:srgbClr val="FFFFFF"/>
                          </a:solidFill>
                          <a:latin typeface="Calibri"/>
                          <a:ea typeface="Calibri"/>
                          <a:cs typeface="Calibri"/>
                          <a:sym typeface="Calibri"/>
                        </a:rPr>
                        <a:t>Arbitrary file upload</a:t>
                      </a:r>
                      <a:endParaRPr sz="1600" dirty="0">
                        <a:solidFill>
                          <a:srgbClr val="FFFFFF"/>
                        </a:solidFill>
                        <a:latin typeface="Calibri"/>
                        <a:ea typeface="Calibri"/>
                        <a:cs typeface="Calibri"/>
                        <a:sym typeface="Calibri"/>
                      </a:endParaRPr>
                    </a:p>
                    <a:p>
                      <a:pPr marL="0" marR="0" lvl="0" indent="0" algn="ctr" rtl="0">
                        <a:spcBef>
                          <a:spcPts val="0"/>
                        </a:spcBef>
                        <a:spcAft>
                          <a:spcPts val="0"/>
                        </a:spcAft>
                        <a:buNone/>
                      </a:pPr>
                      <a:r>
                        <a:rPr lang="en-US" sz="1600" dirty="0">
                          <a:solidFill>
                            <a:srgbClr val="FFFFFF"/>
                          </a:solidFill>
                          <a:latin typeface="Calibri"/>
                          <a:ea typeface="Calibri"/>
                          <a:cs typeface="Calibri"/>
                          <a:sym typeface="Calibri"/>
                        </a:rPr>
                        <a:t>(Critical)</a:t>
                      </a:r>
                      <a:endParaRPr sz="1600" dirty="0"/>
                    </a:p>
                  </a:txBody>
                  <a:tcPr marL="83000" marR="83000" marT="41500" marB="41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00000"/>
                    </a:solidFill>
                  </a:tcPr>
                </a:tc>
                <a:tc>
                  <a:txBody>
                    <a:bodyPr/>
                    <a:lstStyle/>
                    <a:p>
                      <a:pPr marL="0" marR="0" lvl="0" indent="0" algn="l" rtl="0">
                        <a:spcBef>
                          <a:spcPts val="0"/>
                        </a:spcBef>
                        <a:spcAft>
                          <a:spcPts val="0"/>
                        </a:spcAft>
                        <a:buNone/>
                      </a:pPr>
                      <a:r>
                        <a:rPr lang="en-US" sz="1300" dirty="0">
                          <a:solidFill>
                            <a:schemeClr val="dk1"/>
                          </a:solidFill>
                          <a:latin typeface="Calibri"/>
                          <a:ea typeface="Calibri"/>
                          <a:cs typeface="Calibri"/>
                          <a:sym typeface="Calibri"/>
                        </a:rPr>
                        <a:t> </a:t>
                      </a:r>
                      <a:endParaRPr sz="1300" dirty="0">
                        <a:solidFill>
                          <a:schemeClr val="dk1"/>
                        </a:solidFill>
                        <a:latin typeface="Calibri"/>
                        <a:ea typeface="Calibri"/>
                        <a:cs typeface="Calibri"/>
                        <a:sym typeface="Calibri"/>
                      </a:endParaRPr>
                    </a:p>
                    <a:p>
                      <a:pPr marL="285750" marR="0" lvl="0" indent="-203200" algn="l" rtl="0">
                        <a:spcBef>
                          <a:spcPts val="0"/>
                        </a:spcBef>
                        <a:spcAft>
                          <a:spcPts val="0"/>
                        </a:spcAft>
                        <a:buClr>
                          <a:schemeClr val="dk1"/>
                        </a:buClr>
                        <a:buSzPts val="1300"/>
                        <a:buFont typeface="Arial"/>
                        <a:buNone/>
                      </a:pPr>
                      <a:r>
                        <a:rPr lang="en-US" sz="1400" b="0" dirty="0">
                          <a:solidFill>
                            <a:schemeClr val="dk1"/>
                          </a:solidFill>
                          <a:latin typeface="Calibri"/>
                          <a:ea typeface="Calibri"/>
                          <a:cs typeface="Calibri"/>
                          <a:sym typeface="Calibri"/>
                        </a:rPr>
                        <a:t>The attacker can </a:t>
                      </a:r>
                      <a:r>
                        <a:rPr lang="en-US" sz="1400" b="1" dirty="0">
                          <a:solidFill>
                            <a:schemeClr val="dk1"/>
                          </a:solidFill>
                          <a:latin typeface="Calibri"/>
                          <a:ea typeface="Calibri"/>
                          <a:cs typeface="Calibri"/>
                          <a:sym typeface="Calibri"/>
                        </a:rPr>
                        <a:t>upload insecure shells and files </a:t>
                      </a:r>
                      <a:r>
                        <a:rPr lang="en-US" sz="1400" b="0" dirty="0">
                          <a:solidFill>
                            <a:schemeClr val="dk1"/>
                          </a:solidFill>
                          <a:latin typeface="Calibri"/>
                          <a:ea typeface="Calibri"/>
                          <a:cs typeface="Calibri"/>
                          <a:sym typeface="Calibri"/>
                        </a:rPr>
                        <a:t>and gain access over the entire database and login as the admin and the version is known to have vulnerabilities.</a:t>
                      </a:r>
                    </a:p>
                    <a:p>
                      <a:pPr marL="285750" marR="0" lvl="0" indent="-203200" algn="l" rtl="0">
                        <a:spcBef>
                          <a:spcPts val="0"/>
                        </a:spcBef>
                        <a:spcAft>
                          <a:spcPts val="0"/>
                        </a:spcAft>
                        <a:buClr>
                          <a:schemeClr val="dk1"/>
                        </a:buClr>
                        <a:buSzPts val="1300"/>
                        <a:buFont typeface="Arial"/>
                        <a:buNone/>
                      </a:pPr>
                      <a:endParaRPr lang="en-US" sz="1400" b="0" dirty="0">
                        <a:solidFill>
                          <a:schemeClr val="dk1"/>
                        </a:solidFill>
                        <a:latin typeface="Calibri"/>
                        <a:ea typeface="Calibri"/>
                        <a:cs typeface="Calibri"/>
                        <a:sym typeface="Calibri"/>
                      </a:endParaRPr>
                    </a:p>
                    <a:p>
                      <a:pPr marL="285750" marR="0" lvl="0" indent="-203200" algn="l" rtl="0">
                        <a:spcBef>
                          <a:spcPts val="0"/>
                        </a:spcBef>
                        <a:spcAft>
                          <a:spcPts val="0"/>
                        </a:spcAft>
                        <a:buClr>
                          <a:schemeClr val="dk1"/>
                        </a:buClr>
                        <a:buSzPts val="1300"/>
                        <a:buFont typeface="Arial"/>
                        <a:buNone/>
                      </a:pPr>
                      <a:r>
                        <a:rPr lang="en-US" sz="1400" b="1" dirty="0">
                          <a:solidFill>
                            <a:schemeClr val="dk1"/>
                          </a:solidFill>
                          <a:latin typeface="Calibri"/>
                          <a:ea typeface="Calibri"/>
                          <a:cs typeface="Calibri"/>
                          <a:sym typeface="Calibri"/>
                        </a:rPr>
                        <a:t>Affected URL :</a:t>
                      </a:r>
                    </a:p>
                    <a:p>
                      <a:pPr marL="368300" marR="0" lvl="0" indent="-285750" algn="l" rtl="0">
                        <a:spcBef>
                          <a:spcPts val="0"/>
                        </a:spcBef>
                        <a:spcAft>
                          <a:spcPts val="0"/>
                        </a:spcAft>
                        <a:buClr>
                          <a:schemeClr val="dk1"/>
                        </a:buClr>
                        <a:buSzPts val="1300"/>
                        <a:buFont typeface="Arial" panose="020B0604020202020204" pitchFamily="34" charset="0"/>
                        <a:buChar char="•"/>
                      </a:pPr>
                      <a:r>
                        <a:rPr lang="en-US" sz="1400" b="0" dirty="0">
                          <a:solidFill>
                            <a:schemeClr val="tx1"/>
                          </a:solidFill>
                          <a:latin typeface="Calibri"/>
                          <a:ea typeface="Calibri"/>
                          <a:cs typeface="Calibri"/>
                          <a:sym typeface="Calibri"/>
                        </a:rPr>
                        <a:t>http://52.66.35.61/wondercms/</a:t>
                      </a:r>
                    </a:p>
                    <a:p>
                      <a:pPr marL="368300" marR="0" lvl="0" indent="-285750" algn="l" rtl="0">
                        <a:spcBef>
                          <a:spcPts val="0"/>
                        </a:spcBef>
                        <a:spcAft>
                          <a:spcPts val="0"/>
                        </a:spcAft>
                        <a:buClr>
                          <a:schemeClr val="dk1"/>
                        </a:buClr>
                        <a:buSzPts val="1300"/>
                        <a:buFont typeface="Arial" panose="020B0604020202020204" pitchFamily="34" charset="0"/>
                        <a:buChar char="•"/>
                      </a:pPr>
                      <a:r>
                        <a:rPr lang="en-US" sz="1400" b="0" dirty="0">
                          <a:solidFill>
                            <a:schemeClr val="tx1"/>
                          </a:solidFill>
                          <a:latin typeface="Calibri"/>
                          <a:ea typeface="Calibri"/>
                          <a:cs typeface="Calibri"/>
                          <a:sym typeface="Calibri"/>
                        </a:rPr>
                        <a:t>http://52.66.35.61/wondercms/files/b374mini.php</a:t>
                      </a:r>
                    </a:p>
                    <a:p>
                      <a:pPr marL="368300" marR="0" lvl="0" indent="-285750" algn="l" rtl="0">
                        <a:spcBef>
                          <a:spcPts val="0"/>
                        </a:spcBef>
                        <a:spcAft>
                          <a:spcPts val="0"/>
                        </a:spcAft>
                        <a:buClr>
                          <a:schemeClr val="dk1"/>
                        </a:buClr>
                        <a:buSzPts val="1300"/>
                        <a:buFont typeface="Arial" panose="020B0604020202020204" pitchFamily="34" charset="0"/>
                        <a:buChar char="•"/>
                      </a:pPr>
                      <a:endParaRPr lang="en-US" sz="1400" b="0" dirty="0">
                        <a:solidFill>
                          <a:schemeClr val="tx1"/>
                        </a:solidFill>
                        <a:latin typeface="Calibri"/>
                        <a:ea typeface="Calibri"/>
                        <a:cs typeface="Calibri"/>
                        <a:sym typeface="Calibri"/>
                      </a:endParaRPr>
                    </a:p>
                    <a:p>
                      <a:pPr marL="82550" marR="0" lvl="0" indent="0" algn="l" defTabSz="914400" rtl="0" eaLnBrk="1" fontAlgn="auto" latinLnBrk="0" hangingPunct="1">
                        <a:lnSpc>
                          <a:spcPct val="100000"/>
                        </a:lnSpc>
                        <a:spcBef>
                          <a:spcPts val="0"/>
                        </a:spcBef>
                        <a:spcAft>
                          <a:spcPts val="0"/>
                        </a:spcAft>
                        <a:buClr>
                          <a:schemeClr val="dk1"/>
                        </a:buClr>
                        <a:buSzPts val="1300"/>
                        <a:buFont typeface="Arial" panose="020B0604020202020204" pitchFamily="34" charset="0"/>
                        <a:buNone/>
                        <a:tabLst/>
                        <a:defRPr/>
                      </a:pPr>
                      <a:r>
                        <a:rPr lang="en-US" sz="1400" b="1" dirty="0">
                          <a:solidFill>
                            <a:schemeClr val="dk1"/>
                          </a:solidFill>
                          <a:latin typeface="+mn-lt"/>
                          <a:ea typeface="Calibri"/>
                          <a:cs typeface="Calibri"/>
                          <a:sym typeface="Calibri"/>
                        </a:rPr>
                        <a:t>Affected Parameter :</a:t>
                      </a:r>
                    </a:p>
                    <a:p>
                      <a:pPr marL="368300" marR="0" lvl="0" indent="-285750" algn="l" defTabSz="914400" rtl="0" eaLnBrk="1" fontAlgn="auto" latinLnBrk="0" hangingPunct="1">
                        <a:lnSpc>
                          <a:spcPct val="100000"/>
                        </a:lnSpc>
                        <a:spcBef>
                          <a:spcPts val="0"/>
                        </a:spcBef>
                        <a:spcAft>
                          <a:spcPts val="0"/>
                        </a:spcAft>
                        <a:buClr>
                          <a:schemeClr val="dk1"/>
                        </a:buClr>
                        <a:buSzPts val="1300"/>
                        <a:buFont typeface="Arial" panose="020B0604020202020204" pitchFamily="34" charset="0"/>
                        <a:buChar char="•"/>
                        <a:tabLst/>
                        <a:defRPr/>
                      </a:pPr>
                      <a:r>
                        <a:rPr lang="en-US" sz="1400" b="0" dirty="0">
                          <a:solidFill>
                            <a:schemeClr val="dk1"/>
                          </a:solidFill>
                          <a:latin typeface="+mn-lt"/>
                          <a:ea typeface="Calibri"/>
                          <a:cs typeface="Calibri"/>
                          <a:sym typeface="Calibri"/>
                        </a:rPr>
                        <a:t>File Upload (POST Parameter)</a:t>
                      </a:r>
                    </a:p>
                    <a:p>
                      <a:pPr marL="82550" marR="0" lvl="0" indent="0" algn="l" rtl="0">
                        <a:spcBef>
                          <a:spcPts val="0"/>
                        </a:spcBef>
                        <a:spcAft>
                          <a:spcPts val="0"/>
                        </a:spcAft>
                        <a:buClr>
                          <a:schemeClr val="dk1"/>
                        </a:buClr>
                        <a:buSzPts val="1300"/>
                        <a:buFont typeface="Arial" panose="020B0604020202020204" pitchFamily="34" charset="0"/>
                        <a:buNone/>
                      </a:pPr>
                      <a:endParaRPr lang="en-US" sz="1400" b="0" dirty="0">
                        <a:solidFill>
                          <a:schemeClr val="tx1"/>
                        </a:solidFill>
                        <a:latin typeface="Calibri"/>
                        <a:ea typeface="Calibri"/>
                        <a:cs typeface="Calibri"/>
                        <a:sym typeface="Calibri"/>
                      </a:endParaRPr>
                    </a:p>
                    <a:p>
                      <a:pPr marL="82550" marR="0" lvl="0" indent="0" algn="l" defTabSz="914400" rtl="0" eaLnBrk="1" fontAlgn="auto" latinLnBrk="0" hangingPunct="1">
                        <a:lnSpc>
                          <a:spcPct val="100000"/>
                        </a:lnSpc>
                        <a:spcBef>
                          <a:spcPts val="0"/>
                        </a:spcBef>
                        <a:spcAft>
                          <a:spcPts val="0"/>
                        </a:spcAft>
                        <a:buClr>
                          <a:schemeClr val="dk1"/>
                        </a:buClr>
                        <a:buSzPts val="1300"/>
                        <a:buFont typeface="Arial" panose="020B0604020202020204" pitchFamily="34" charset="0"/>
                        <a:buNone/>
                        <a:tabLst/>
                        <a:defRPr/>
                      </a:pPr>
                      <a:r>
                        <a:rPr lang="en-US" sz="1400" b="1" dirty="0">
                          <a:solidFill>
                            <a:schemeClr val="dk1"/>
                          </a:solidFill>
                          <a:latin typeface="+mn-lt"/>
                          <a:ea typeface="Calibri"/>
                          <a:cs typeface="Calibri"/>
                          <a:sym typeface="Calibri"/>
                        </a:rPr>
                        <a:t>Affected URL :</a:t>
                      </a:r>
                    </a:p>
                    <a:p>
                      <a:pPr marL="368300" marR="0" lvl="0" indent="-285750" algn="l" rtl="0">
                        <a:spcBef>
                          <a:spcPts val="0"/>
                        </a:spcBef>
                        <a:spcAft>
                          <a:spcPts val="0"/>
                        </a:spcAft>
                        <a:buClr>
                          <a:schemeClr val="dk1"/>
                        </a:buClr>
                        <a:buSzPts val="1300"/>
                        <a:buFont typeface="Arial" panose="020B0604020202020204" pitchFamily="34" charset="0"/>
                        <a:buChar char="•"/>
                      </a:pPr>
                      <a:r>
                        <a:rPr lang="en-US" sz="1400" b="0" dirty="0">
                          <a:solidFill>
                            <a:schemeClr val="tx1"/>
                          </a:solidFill>
                          <a:latin typeface="Calibri"/>
                          <a:ea typeface="Calibri"/>
                          <a:cs typeface="Calibri"/>
                          <a:sym typeface="Calibri"/>
                        </a:rPr>
                        <a:t>http://52.66.35.61/profile/2/edit/</a:t>
                      </a:r>
                    </a:p>
                    <a:p>
                      <a:pPr marL="368300" marR="0" lvl="0" indent="-285750" algn="l" rtl="0">
                        <a:spcBef>
                          <a:spcPts val="0"/>
                        </a:spcBef>
                        <a:spcAft>
                          <a:spcPts val="0"/>
                        </a:spcAft>
                        <a:buClr>
                          <a:schemeClr val="dk1"/>
                        </a:buClr>
                        <a:buSzPts val="1300"/>
                        <a:buFont typeface="Arial" panose="020B0604020202020204" pitchFamily="34" charset="0"/>
                        <a:buChar char="•"/>
                      </a:pPr>
                      <a:endParaRPr lang="en-US" sz="1400" b="0" dirty="0">
                        <a:solidFill>
                          <a:schemeClr val="tx1"/>
                        </a:solidFill>
                        <a:latin typeface="Calibri"/>
                        <a:ea typeface="Calibri"/>
                        <a:cs typeface="Calibri"/>
                        <a:sym typeface="Calibri"/>
                      </a:endParaRPr>
                    </a:p>
                    <a:p>
                      <a:pPr marL="82550" marR="0" lvl="0" indent="0" algn="l" defTabSz="914400" rtl="0" eaLnBrk="1" fontAlgn="auto" latinLnBrk="0" hangingPunct="1">
                        <a:lnSpc>
                          <a:spcPct val="100000"/>
                        </a:lnSpc>
                        <a:spcBef>
                          <a:spcPts val="0"/>
                        </a:spcBef>
                        <a:spcAft>
                          <a:spcPts val="0"/>
                        </a:spcAft>
                        <a:buClr>
                          <a:schemeClr val="dk1"/>
                        </a:buClr>
                        <a:buSzPts val="1300"/>
                        <a:buFont typeface="Arial" panose="020B0604020202020204" pitchFamily="34" charset="0"/>
                        <a:buNone/>
                        <a:tabLst/>
                        <a:defRPr/>
                      </a:pPr>
                      <a:r>
                        <a:rPr lang="en-US" sz="1400" b="1" dirty="0">
                          <a:solidFill>
                            <a:schemeClr val="dk1"/>
                          </a:solidFill>
                          <a:latin typeface="+mn-lt"/>
                          <a:ea typeface="Calibri"/>
                          <a:cs typeface="Calibri"/>
                          <a:sym typeface="Calibri"/>
                        </a:rPr>
                        <a:t>Affected Parameter :</a:t>
                      </a:r>
                    </a:p>
                    <a:p>
                      <a:pPr marL="368300" marR="0" lvl="0" indent="-285750" algn="l" defTabSz="914400" rtl="0" eaLnBrk="1" fontAlgn="auto" latinLnBrk="0" hangingPunct="1">
                        <a:lnSpc>
                          <a:spcPct val="100000"/>
                        </a:lnSpc>
                        <a:spcBef>
                          <a:spcPts val="0"/>
                        </a:spcBef>
                        <a:spcAft>
                          <a:spcPts val="0"/>
                        </a:spcAft>
                        <a:buClr>
                          <a:schemeClr val="dk1"/>
                        </a:buClr>
                        <a:buSzPts val="1300"/>
                        <a:buFont typeface="Arial" panose="020B0604020202020204" pitchFamily="34" charset="0"/>
                        <a:buChar char="•"/>
                        <a:tabLst/>
                        <a:defRPr/>
                      </a:pPr>
                      <a:r>
                        <a:rPr lang="en-US" sz="1400" b="0" dirty="0">
                          <a:solidFill>
                            <a:schemeClr val="dk1"/>
                          </a:solidFill>
                          <a:latin typeface="+mn-lt"/>
                          <a:ea typeface="Calibri"/>
                          <a:cs typeface="Calibri"/>
                          <a:sym typeface="Calibri"/>
                        </a:rPr>
                        <a:t>Upload Profile Photo (POST Parameter)</a:t>
                      </a:r>
                    </a:p>
                    <a:p>
                      <a:pPr marL="368300" marR="0" lvl="0" indent="-285750" algn="l" defTabSz="914400" rtl="0" eaLnBrk="1" fontAlgn="auto" latinLnBrk="0" hangingPunct="1">
                        <a:lnSpc>
                          <a:spcPct val="100000"/>
                        </a:lnSpc>
                        <a:spcBef>
                          <a:spcPts val="0"/>
                        </a:spcBef>
                        <a:spcAft>
                          <a:spcPts val="0"/>
                        </a:spcAft>
                        <a:buClr>
                          <a:schemeClr val="dk1"/>
                        </a:buClr>
                        <a:buSzPts val="1300"/>
                        <a:buFont typeface="Arial" panose="020B0604020202020204" pitchFamily="34" charset="0"/>
                        <a:buChar char="•"/>
                        <a:tabLst/>
                        <a:defRPr/>
                      </a:pPr>
                      <a:endParaRPr lang="en-US" sz="1400" b="0" dirty="0">
                        <a:solidFill>
                          <a:schemeClr val="dk1"/>
                        </a:solidFill>
                        <a:latin typeface="+mn-lt"/>
                        <a:ea typeface="Calibri"/>
                        <a:cs typeface="Calibri"/>
                        <a:sym typeface="Calibri"/>
                      </a:endParaRPr>
                    </a:p>
                    <a:p>
                      <a:pPr marL="82550" marR="0" lvl="0" indent="0" algn="l" defTabSz="914400" rtl="0" eaLnBrk="1" fontAlgn="auto" latinLnBrk="0" hangingPunct="1">
                        <a:lnSpc>
                          <a:spcPct val="100000"/>
                        </a:lnSpc>
                        <a:spcBef>
                          <a:spcPts val="0"/>
                        </a:spcBef>
                        <a:spcAft>
                          <a:spcPts val="0"/>
                        </a:spcAft>
                        <a:buClr>
                          <a:schemeClr val="dk1"/>
                        </a:buClr>
                        <a:buSzPts val="1300"/>
                        <a:buFont typeface="Arial" panose="020B0604020202020204" pitchFamily="34" charset="0"/>
                        <a:buNone/>
                        <a:tabLst/>
                        <a:defRPr/>
                      </a:pPr>
                      <a:r>
                        <a:rPr lang="en-US" sz="1400" b="1" dirty="0">
                          <a:solidFill>
                            <a:schemeClr val="dk1"/>
                          </a:solidFill>
                          <a:latin typeface="+mn-lt"/>
                          <a:ea typeface="Calibri"/>
                          <a:cs typeface="Calibri"/>
                          <a:sym typeface="Calibri"/>
                        </a:rPr>
                        <a:t>Affected URL :</a:t>
                      </a:r>
                    </a:p>
                    <a:p>
                      <a:pPr marL="368300" marR="0" lvl="0" indent="-285750" algn="l" defTabSz="914400" rtl="0" eaLnBrk="1" fontAlgn="auto" latinLnBrk="0" hangingPunct="1">
                        <a:lnSpc>
                          <a:spcPct val="100000"/>
                        </a:lnSpc>
                        <a:spcBef>
                          <a:spcPts val="0"/>
                        </a:spcBef>
                        <a:spcAft>
                          <a:spcPts val="0"/>
                        </a:spcAft>
                        <a:buClr>
                          <a:schemeClr val="dk1"/>
                        </a:buClr>
                        <a:buSzPts val="1300"/>
                        <a:buFont typeface="Arial" panose="020B0604020202020204" pitchFamily="34" charset="0"/>
                        <a:buChar char="•"/>
                        <a:tabLst/>
                        <a:defRPr/>
                      </a:pPr>
                      <a:r>
                        <a:rPr lang="en-US" sz="1400" b="0" dirty="0">
                          <a:solidFill>
                            <a:schemeClr val="dk1"/>
                          </a:solidFill>
                          <a:latin typeface="+mn-lt"/>
                          <a:ea typeface="Calibri"/>
                          <a:cs typeface="Calibri"/>
                          <a:sym typeface="Calibri"/>
                        </a:rPr>
                        <a:t>http://52.66.35.61/wondercms/files/minishell.php</a:t>
                      </a:r>
                    </a:p>
                    <a:p>
                      <a:pPr marL="82550" marR="0" lvl="0" indent="0" algn="l" defTabSz="914400" rtl="0" eaLnBrk="1" fontAlgn="auto" latinLnBrk="0" hangingPunct="1">
                        <a:lnSpc>
                          <a:spcPct val="100000"/>
                        </a:lnSpc>
                        <a:spcBef>
                          <a:spcPts val="0"/>
                        </a:spcBef>
                        <a:spcAft>
                          <a:spcPts val="0"/>
                        </a:spcAft>
                        <a:buClr>
                          <a:schemeClr val="dk1"/>
                        </a:buClr>
                        <a:buSzPts val="1300"/>
                        <a:buFont typeface="Arial" panose="020B0604020202020204" pitchFamily="34" charset="0"/>
                        <a:buNone/>
                        <a:tabLst/>
                        <a:defRPr/>
                      </a:pPr>
                      <a:endParaRPr lang="en-US" sz="1400" b="0" dirty="0">
                        <a:solidFill>
                          <a:schemeClr val="dk1"/>
                        </a:solidFill>
                        <a:latin typeface="+mn-lt"/>
                        <a:ea typeface="Calibri"/>
                        <a:cs typeface="Calibri"/>
                        <a:sym typeface="Calibri"/>
                      </a:endParaRPr>
                    </a:p>
                    <a:p>
                      <a:pPr marL="82550" marR="0" lvl="0" indent="0" algn="l" defTabSz="914400" rtl="0" eaLnBrk="1" fontAlgn="auto" latinLnBrk="0" hangingPunct="1">
                        <a:lnSpc>
                          <a:spcPct val="100000"/>
                        </a:lnSpc>
                        <a:spcBef>
                          <a:spcPts val="0"/>
                        </a:spcBef>
                        <a:spcAft>
                          <a:spcPts val="0"/>
                        </a:spcAft>
                        <a:buClr>
                          <a:schemeClr val="dk1"/>
                        </a:buClr>
                        <a:buSzPts val="1300"/>
                        <a:buFont typeface="Arial" panose="020B0604020202020204" pitchFamily="34" charset="0"/>
                        <a:buNone/>
                        <a:tabLst/>
                        <a:defRPr/>
                      </a:pPr>
                      <a:r>
                        <a:rPr lang="en-US" sz="1400" b="1" dirty="0">
                          <a:solidFill>
                            <a:schemeClr val="dk1"/>
                          </a:solidFill>
                          <a:latin typeface="+mn-lt"/>
                          <a:ea typeface="Calibri"/>
                          <a:cs typeface="Calibri"/>
                          <a:sym typeface="Calibri"/>
                        </a:rPr>
                        <a:t>Affected Parameter :</a:t>
                      </a:r>
                    </a:p>
                    <a:p>
                      <a:pPr marL="368300" marR="0" lvl="0" indent="-285750" algn="l" defTabSz="914400" rtl="0" eaLnBrk="1" fontAlgn="auto" latinLnBrk="0" hangingPunct="1">
                        <a:lnSpc>
                          <a:spcPct val="100000"/>
                        </a:lnSpc>
                        <a:spcBef>
                          <a:spcPts val="0"/>
                        </a:spcBef>
                        <a:spcAft>
                          <a:spcPts val="0"/>
                        </a:spcAft>
                        <a:buClr>
                          <a:schemeClr val="dk1"/>
                        </a:buClr>
                        <a:buSzPts val="1300"/>
                        <a:buFont typeface="Arial" panose="020B0604020202020204" pitchFamily="34" charset="0"/>
                        <a:buChar char="•"/>
                        <a:tabLst/>
                        <a:defRPr/>
                      </a:pPr>
                      <a:r>
                        <a:rPr lang="en-US" sz="1400" b="0" dirty="0">
                          <a:solidFill>
                            <a:schemeClr val="dk1"/>
                          </a:solidFill>
                          <a:latin typeface="+mn-lt"/>
                          <a:ea typeface="Calibri"/>
                          <a:cs typeface="Calibri"/>
                          <a:sym typeface="Calibri"/>
                        </a:rPr>
                        <a:t>Shell Upload </a:t>
                      </a:r>
                    </a:p>
                    <a:p>
                      <a:pPr marL="82550" marR="0" lvl="0" indent="0" algn="l" defTabSz="914400" rtl="0" eaLnBrk="1" fontAlgn="auto" latinLnBrk="0" hangingPunct="1">
                        <a:lnSpc>
                          <a:spcPct val="100000"/>
                        </a:lnSpc>
                        <a:spcBef>
                          <a:spcPts val="0"/>
                        </a:spcBef>
                        <a:spcAft>
                          <a:spcPts val="0"/>
                        </a:spcAft>
                        <a:buClr>
                          <a:schemeClr val="dk1"/>
                        </a:buClr>
                        <a:buSzPts val="1300"/>
                        <a:buFont typeface="Arial" panose="020B0604020202020204" pitchFamily="34" charset="0"/>
                        <a:buNone/>
                        <a:tabLst/>
                        <a:defRPr/>
                      </a:pPr>
                      <a:endParaRPr lang="en-US" sz="1600" b="0" dirty="0">
                        <a:solidFill>
                          <a:schemeClr val="dk1"/>
                        </a:solidFill>
                        <a:latin typeface="+mn-lt"/>
                        <a:ea typeface="Calibri"/>
                        <a:cs typeface="Calibri"/>
                        <a:sym typeface="Calibri"/>
                      </a:endParaRPr>
                    </a:p>
                    <a:p>
                      <a:pPr marL="368300" marR="0" lvl="0" indent="-285750" algn="l" defTabSz="914400" rtl="0" eaLnBrk="1" fontAlgn="auto" latinLnBrk="0" hangingPunct="1">
                        <a:lnSpc>
                          <a:spcPct val="100000"/>
                        </a:lnSpc>
                        <a:spcBef>
                          <a:spcPts val="0"/>
                        </a:spcBef>
                        <a:spcAft>
                          <a:spcPts val="0"/>
                        </a:spcAft>
                        <a:buClr>
                          <a:schemeClr val="dk1"/>
                        </a:buClr>
                        <a:buSzPts val="1300"/>
                        <a:buFont typeface="Arial" panose="020B0604020202020204" pitchFamily="34" charset="0"/>
                        <a:buChar char="•"/>
                        <a:tabLst/>
                        <a:defRPr/>
                      </a:pPr>
                      <a:endParaRPr lang="en-US" sz="1600" b="0" dirty="0">
                        <a:solidFill>
                          <a:schemeClr val="dk1"/>
                        </a:solidFill>
                        <a:latin typeface="+mn-lt"/>
                        <a:ea typeface="Calibri"/>
                        <a:cs typeface="Calibri"/>
                        <a:sym typeface="Calibri"/>
                      </a:endParaRPr>
                    </a:p>
                    <a:p>
                      <a:pPr marL="82550" marR="0" lvl="0" indent="0" algn="l" rtl="0">
                        <a:spcBef>
                          <a:spcPts val="0"/>
                        </a:spcBef>
                        <a:spcAft>
                          <a:spcPts val="0"/>
                        </a:spcAft>
                        <a:buClr>
                          <a:schemeClr val="dk1"/>
                        </a:buClr>
                        <a:buSzPts val="1300"/>
                        <a:buFont typeface="Arial" panose="020B0604020202020204" pitchFamily="34" charset="0"/>
                        <a:buNone/>
                      </a:pPr>
                      <a:endParaRPr lang="en-US" sz="1600" b="0" dirty="0">
                        <a:solidFill>
                          <a:schemeClr val="tx1"/>
                        </a:solidFill>
                        <a:latin typeface="Calibri"/>
                        <a:ea typeface="Calibri"/>
                        <a:cs typeface="Calibri"/>
                        <a:sym typeface="Calibri"/>
                      </a:endParaRPr>
                    </a:p>
                  </a:txBody>
                  <a:tcPr marL="83000" marR="83000" marT="41500" marB="415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2764308210"/>
                  </a:ext>
                </a:extLst>
              </a:tr>
            </a:tbl>
          </a:graphicData>
        </a:graphic>
      </p:graphicFrame>
    </p:spTree>
    <p:extLst>
      <p:ext uri="{BB962C8B-B14F-4D97-AF65-F5344CB8AC3E}">
        <p14:creationId xmlns:p14="http://schemas.microsoft.com/office/powerpoint/2010/main" val="6576105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836DB-AE9E-4AA5-9B00-BA5498EB4F35}"/>
              </a:ext>
            </a:extLst>
          </p:cNvPr>
          <p:cNvSpPr>
            <a:spLocks noGrp="1"/>
          </p:cNvSpPr>
          <p:nvPr>
            <p:ph type="ctrTitle"/>
          </p:nvPr>
        </p:nvSpPr>
        <p:spPr>
          <a:xfrm>
            <a:off x="520117" y="553673"/>
            <a:ext cx="10147883" cy="1046527"/>
          </a:xfrm>
        </p:spPr>
        <p:txBody>
          <a:bodyPr/>
          <a:lstStyle/>
          <a:p>
            <a:pPr algn="l"/>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90BF4D55-296D-4B61-BC59-5ED06D375F86}"/>
              </a:ext>
            </a:extLst>
          </p:cNvPr>
          <p:cNvSpPr>
            <a:spLocks noGrp="1"/>
          </p:cNvSpPr>
          <p:nvPr>
            <p:ph type="subTitle" idx="1"/>
          </p:nvPr>
        </p:nvSpPr>
        <p:spPr>
          <a:xfrm>
            <a:off x="520117" y="1795244"/>
            <a:ext cx="10147883" cy="1046527"/>
          </a:xfrm>
        </p:spPr>
        <p:txBody>
          <a:bodyPr>
            <a:normAutofit/>
          </a:bodyPr>
          <a:lstStyle/>
          <a:p>
            <a:pPr marL="285750" indent="-285750" algn="l">
              <a:buFont typeface="Wingdings" panose="05000000000000000000" pitchFamily="2" charset="2"/>
              <a:buChar char="Ø"/>
            </a:pPr>
            <a:r>
              <a:rPr lang="en-US" sz="1800" dirty="0"/>
              <a:t>When we LOG-IN as ADMIN,  First page of the site we can see some text written as </a:t>
            </a:r>
            <a:r>
              <a:rPr lang="en-US" sz="1800" dirty="0">
                <a:solidFill>
                  <a:srgbClr val="FF0000"/>
                </a:solidFill>
              </a:rPr>
              <a:t>IT’s Alive ! </a:t>
            </a:r>
            <a:r>
              <a:rPr lang="en-US" sz="1800" dirty="0"/>
              <a:t>, if we click on it the </a:t>
            </a:r>
            <a:r>
              <a:rPr lang="en-US" sz="1800" dirty="0">
                <a:solidFill>
                  <a:srgbClr val="FF0000"/>
                </a:solidFill>
              </a:rPr>
              <a:t>HTML code </a:t>
            </a:r>
            <a:r>
              <a:rPr lang="en-US" sz="1800" dirty="0"/>
              <a:t>start running and malicious hacker can easily make changes and can use the page as his/her Phishing Portal. This is a Classic example of </a:t>
            </a:r>
            <a:r>
              <a:rPr lang="en-US" sz="1800" dirty="0">
                <a:solidFill>
                  <a:srgbClr val="FF0000"/>
                </a:solidFill>
              </a:rPr>
              <a:t>Temporary XSS</a:t>
            </a:r>
            <a:r>
              <a:rPr lang="en-US" sz="1800" dirty="0"/>
              <a:t>.</a:t>
            </a:r>
            <a:endParaRPr lang="en-IN" sz="1800" dirty="0"/>
          </a:p>
        </p:txBody>
      </p:sp>
      <p:pic>
        <p:nvPicPr>
          <p:cNvPr id="7" name="Picture 6">
            <a:extLst>
              <a:ext uri="{FF2B5EF4-FFF2-40B4-BE49-F238E27FC236}">
                <a16:creationId xmlns:a16="http://schemas.microsoft.com/office/drawing/2014/main" id="{A9FD2B67-A410-40AB-92BF-2AE4386E10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450" y="2841771"/>
            <a:ext cx="5553511" cy="3156357"/>
          </a:xfrm>
          <a:prstGeom prst="rect">
            <a:avLst/>
          </a:prstGeom>
        </p:spPr>
      </p:pic>
      <p:pic>
        <p:nvPicPr>
          <p:cNvPr id="9" name="Picture 8">
            <a:extLst>
              <a:ext uri="{FF2B5EF4-FFF2-40B4-BE49-F238E27FC236}">
                <a16:creationId xmlns:a16="http://schemas.microsoft.com/office/drawing/2014/main" id="{15D99A3D-CED0-485B-8647-748E8FC420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49360" y="2841770"/>
            <a:ext cx="5623190" cy="3240247"/>
          </a:xfrm>
          <a:prstGeom prst="rect">
            <a:avLst/>
          </a:prstGeom>
        </p:spPr>
      </p:pic>
    </p:spTree>
    <p:extLst>
      <p:ext uri="{BB962C8B-B14F-4D97-AF65-F5344CB8AC3E}">
        <p14:creationId xmlns:p14="http://schemas.microsoft.com/office/powerpoint/2010/main" val="34936005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A46DC-35EE-42DB-92FE-EF5F66BA5DE6}"/>
              </a:ext>
            </a:extLst>
          </p:cNvPr>
          <p:cNvSpPr>
            <a:spLocks noGrp="1"/>
          </p:cNvSpPr>
          <p:nvPr>
            <p:ph type="ctrTitle"/>
          </p:nvPr>
        </p:nvSpPr>
        <p:spPr>
          <a:xfrm>
            <a:off x="486561" y="317334"/>
            <a:ext cx="10114327" cy="823570"/>
          </a:xfrm>
        </p:spPr>
        <p:txBody>
          <a:bodyPr>
            <a:normAutofit fontScale="90000"/>
          </a:bodyPr>
          <a:lstStyle/>
          <a:p>
            <a:pPr algn="l"/>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E5C6D5F6-DE79-49D8-B671-70CC6CC11073}"/>
              </a:ext>
            </a:extLst>
          </p:cNvPr>
          <p:cNvSpPr>
            <a:spLocks noGrp="1"/>
          </p:cNvSpPr>
          <p:nvPr>
            <p:ph type="subTitle" idx="1"/>
          </p:nvPr>
        </p:nvSpPr>
        <p:spPr>
          <a:xfrm>
            <a:off x="486561" y="1333850"/>
            <a:ext cx="10181439" cy="989900"/>
          </a:xfrm>
        </p:spPr>
        <p:txBody>
          <a:bodyPr>
            <a:normAutofit lnSpcReduction="10000"/>
          </a:bodyPr>
          <a:lstStyle/>
          <a:p>
            <a:pPr marL="342900" indent="-342900" algn="l">
              <a:buFont typeface="Wingdings" panose="05000000000000000000" pitchFamily="2" charset="2"/>
              <a:buChar char="Ø"/>
            </a:pPr>
            <a:r>
              <a:rPr lang="en-US" sz="1800" dirty="0"/>
              <a:t>Inside ADMIN account got to settings option and go to “</a:t>
            </a:r>
            <a:r>
              <a:rPr lang="en-US" sz="1800" dirty="0">
                <a:solidFill>
                  <a:srgbClr val="FF0000"/>
                </a:solidFill>
              </a:rPr>
              <a:t>FILES</a:t>
            </a:r>
            <a:r>
              <a:rPr lang="en-US" sz="1800" dirty="0"/>
              <a:t>” we can see some files with Extension “</a:t>
            </a:r>
            <a:r>
              <a:rPr lang="en-US" sz="1800" dirty="0">
                <a:solidFill>
                  <a:srgbClr val="FF0000"/>
                </a:solidFill>
              </a:rPr>
              <a:t>.php</a:t>
            </a:r>
            <a:r>
              <a:rPr lang="en-US" sz="1800" dirty="0"/>
              <a:t>” which give information about the site and also very much capable of taking over the site. Select “</a:t>
            </a:r>
            <a:r>
              <a:rPr lang="en-US" sz="1800" dirty="0">
                <a:solidFill>
                  <a:srgbClr val="FF0000"/>
                </a:solidFill>
              </a:rPr>
              <a:t>b374kmini.php</a:t>
            </a:r>
            <a:r>
              <a:rPr lang="en-US" sz="1800" dirty="0"/>
              <a:t>” option it will redirect us to a page which gives us many crucial information </a:t>
            </a:r>
            <a:r>
              <a:rPr lang="en-US" sz="1800" dirty="0">
                <a:solidFill>
                  <a:srgbClr val="FF0000"/>
                </a:solidFill>
              </a:rPr>
              <a:t>like severe IP address, Linux IP address, Server type, Database, Shell, Phpinfo</a:t>
            </a:r>
            <a:r>
              <a:rPr lang="en-US" sz="1800" dirty="0"/>
              <a:t> which an be termed as Phishing.</a:t>
            </a:r>
            <a:endParaRPr lang="en-IN" sz="1800" dirty="0"/>
          </a:p>
        </p:txBody>
      </p:sp>
      <p:pic>
        <p:nvPicPr>
          <p:cNvPr id="5" name="Picture 4">
            <a:extLst>
              <a:ext uri="{FF2B5EF4-FFF2-40B4-BE49-F238E27FC236}">
                <a16:creationId xmlns:a16="http://schemas.microsoft.com/office/drawing/2014/main" id="{8CC0ECAD-22CD-4338-98D8-FC0A2905EB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073" y="2749909"/>
            <a:ext cx="6279618" cy="3568683"/>
          </a:xfrm>
          <a:prstGeom prst="rect">
            <a:avLst/>
          </a:prstGeom>
        </p:spPr>
      </p:pic>
      <p:pic>
        <p:nvPicPr>
          <p:cNvPr id="7" name="Picture 6">
            <a:extLst>
              <a:ext uri="{FF2B5EF4-FFF2-40B4-BE49-F238E27FC236}">
                <a16:creationId xmlns:a16="http://schemas.microsoft.com/office/drawing/2014/main" id="{92368E12-D708-4376-BFFF-F0875DEBE3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93014" y="3429000"/>
            <a:ext cx="5393913" cy="1684166"/>
          </a:xfrm>
          <a:prstGeom prst="rect">
            <a:avLst/>
          </a:prstGeom>
        </p:spPr>
      </p:pic>
    </p:spTree>
    <p:extLst>
      <p:ext uri="{BB962C8B-B14F-4D97-AF65-F5344CB8AC3E}">
        <p14:creationId xmlns:p14="http://schemas.microsoft.com/office/powerpoint/2010/main" val="29484991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C9234-4B8F-4B05-A16C-B1ADB18CEA23}"/>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7354BECE-D765-487D-B7A0-D332B2E11C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6737" y="1510017"/>
            <a:ext cx="10515600" cy="4915950"/>
          </a:xfrm>
          <a:prstGeom prst="rect">
            <a:avLst/>
          </a:prstGeom>
        </p:spPr>
      </p:pic>
    </p:spTree>
    <p:extLst>
      <p:ext uri="{BB962C8B-B14F-4D97-AF65-F5344CB8AC3E}">
        <p14:creationId xmlns:p14="http://schemas.microsoft.com/office/powerpoint/2010/main" val="39749908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265F8-BE7F-48A3-B4D3-FD3BEE86C275}"/>
              </a:ext>
            </a:extLst>
          </p:cNvPr>
          <p:cNvSpPr>
            <a:spLocks noGrp="1"/>
          </p:cNvSpPr>
          <p:nvPr>
            <p:ph type="ctrTitle"/>
          </p:nvPr>
        </p:nvSpPr>
        <p:spPr>
          <a:xfrm>
            <a:off x="343949" y="419451"/>
            <a:ext cx="10324051" cy="1040234"/>
          </a:xfrm>
        </p:spPr>
        <p:txBody>
          <a:bodyPr/>
          <a:lstStyle/>
          <a:p>
            <a:pPr algn="l"/>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68A0076-CC8F-482C-AA4A-71D884A0D39F}"/>
              </a:ext>
            </a:extLst>
          </p:cNvPr>
          <p:cNvSpPr>
            <a:spLocks noGrp="1"/>
          </p:cNvSpPr>
          <p:nvPr>
            <p:ph type="subTitle" idx="1"/>
          </p:nvPr>
        </p:nvSpPr>
        <p:spPr>
          <a:xfrm>
            <a:off x="620785" y="1795244"/>
            <a:ext cx="10047215" cy="847288"/>
          </a:xfrm>
        </p:spPr>
        <p:txBody>
          <a:bodyPr>
            <a:normAutofit/>
          </a:bodyPr>
          <a:lstStyle/>
          <a:p>
            <a:pPr marL="342900" indent="-342900" algn="l">
              <a:buFont typeface="Wingdings" panose="05000000000000000000" pitchFamily="2" charset="2"/>
              <a:buChar char="Ø"/>
            </a:pPr>
            <a:r>
              <a:rPr lang="en-US" sz="1800" dirty="0"/>
              <a:t>Inside ADMIN account if we go to settings -&gt; general options, we can see that malicious hacker can </a:t>
            </a:r>
            <a:r>
              <a:rPr lang="en-US" sz="1800" b="1" dirty="0">
                <a:solidFill>
                  <a:srgbClr val="FF0000"/>
                </a:solidFill>
              </a:rPr>
              <a:t>injects and execute malicious client side scripts </a:t>
            </a:r>
            <a:r>
              <a:rPr lang="en-US" sz="1800" dirty="0"/>
              <a:t>through it which gets permanently stored in the databases.</a:t>
            </a:r>
            <a:endParaRPr lang="en-IN" sz="1800" dirty="0"/>
          </a:p>
        </p:txBody>
      </p:sp>
      <p:pic>
        <p:nvPicPr>
          <p:cNvPr id="7" name="Picture 6">
            <a:extLst>
              <a:ext uri="{FF2B5EF4-FFF2-40B4-BE49-F238E27FC236}">
                <a16:creationId xmlns:a16="http://schemas.microsoft.com/office/drawing/2014/main" id="{4BD9177A-79AC-472F-AB37-16A51A5593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2731" y="2642532"/>
            <a:ext cx="8604234" cy="3615655"/>
          </a:xfrm>
          <a:prstGeom prst="rect">
            <a:avLst/>
          </a:prstGeom>
        </p:spPr>
      </p:pic>
    </p:spTree>
    <p:extLst>
      <p:ext uri="{BB962C8B-B14F-4D97-AF65-F5344CB8AC3E}">
        <p14:creationId xmlns:p14="http://schemas.microsoft.com/office/powerpoint/2010/main" val="19946999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B2002-47A2-4749-864B-4915CBFBD9FB}"/>
              </a:ext>
            </a:extLst>
          </p:cNvPr>
          <p:cNvSpPr>
            <a:spLocks noGrp="1"/>
          </p:cNvSpPr>
          <p:nvPr>
            <p:ph type="ctrTitle"/>
          </p:nvPr>
        </p:nvSpPr>
        <p:spPr>
          <a:xfrm>
            <a:off x="453006" y="444617"/>
            <a:ext cx="10214994" cy="1015067"/>
          </a:xfrm>
        </p:spPr>
        <p:txBody>
          <a:bodyPr/>
          <a:lstStyle/>
          <a:p>
            <a:pPr algn="l"/>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F266049C-1FEC-4313-9B67-23EB86219517}"/>
              </a:ext>
            </a:extLst>
          </p:cNvPr>
          <p:cNvSpPr>
            <a:spLocks noGrp="1"/>
          </p:cNvSpPr>
          <p:nvPr>
            <p:ph type="subTitle" idx="1"/>
          </p:nvPr>
        </p:nvSpPr>
        <p:spPr>
          <a:xfrm>
            <a:off x="453006" y="1770077"/>
            <a:ext cx="10214994" cy="1015067"/>
          </a:xfrm>
        </p:spPr>
        <p:txBody>
          <a:bodyPr>
            <a:normAutofit/>
          </a:bodyPr>
          <a:lstStyle/>
          <a:p>
            <a:pPr marL="285750" indent="-285750" algn="l">
              <a:buFont typeface="Wingdings" panose="05000000000000000000" pitchFamily="2" charset="2"/>
              <a:buChar char="Ø"/>
            </a:pPr>
            <a:r>
              <a:rPr lang="en-US" sz="1800" dirty="0"/>
              <a:t>Inside ADMIN account go to settings -&gt; files, we can find that files can be uploaded their with any file type extension one wants, now we upload the </a:t>
            </a:r>
            <a:r>
              <a:rPr lang="en-US" sz="1800" b="1" dirty="0">
                <a:solidFill>
                  <a:srgbClr val="FF0000"/>
                </a:solidFill>
              </a:rPr>
              <a:t>minishell</a:t>
            </a:r>
            <a:r>
              <a:rPr lang="en-US" sz="1800" dirty="0"/>
              <a:t> into the site. It will give access to take over the whole website and will be a great breakage on the site.</a:t>
            </a:r>
            <a:endParaRPr lang="en-IN" sz="1800" dirty="0"/>
          </a:p>
        </p:txBody>
      </p:sp>
      <p:pic>
        <p:nvPicPr>
          <p:cNvPr id="7" name="Picture 6">
            <a:extLst>
              <a:ext uri="{FF2B5EF4-FFF2-40B4-BE49-F238E27FC236}">
                <a16:creationId xmlns:a16="http://schemas.microsoft.com/office/drawing/2014/main" id="{987E9B84-96CE-4507-A209-89CB27BE08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0628" y="2785144"/>
            <a:ext cx="9907397" cy="3342023"/>
          </a:xfrm>
          <a:prstGeom prst="rect">
            <a:avLst/>
          </a:prstGeom>
        </p:spPr>
      </p:pic>
    </p:spTree>
    <p:extLst>
      <p:ext uri="{BB962C8B-B14F-4D97-AF65-F5344CB8AC3E}">
        <p14:creationId xmlns:p14="http://schemas.microsoft.com/office/powerpoint/2010/main" val="6718375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C500E-B3ED-45D9-8A78-BBD0F07840FC}"/>
              </a:ext>
            </a:extLst>
          </p:cNvPr>
          <p:cNvSpPr>
            <a:spLocks noGrp="1"/>
          </p:cNvSpPr>
          <p:nvPr>
            <p:ph type="ctrTitle"/>
          </p:nvPr>
        </p:nvSpPr>
        <p:spPr>
          <a:xfrm>
            <a:off x="528506" y="453007"/>
            <a:ext cx="10139494" cy="1147194"/>
          </a:xfrm>
        </p:spPr>
        <p:txBody>
          <a:bodyPr/>
          <a:lstStyle/>
          <a:p>
            <a:pPr algn="l"/>
            <a:r>
              <a:rPr lang="en-US" dirty="0">
                <a:latin typeface="Arial" panose="020B0604020202020204" pitchFamily="34" charset="0"/>
                <a:cs typeface="Arial" panose="020B0604020202020204" pitchFamily="34" charset="0"/>
              </a:rPr>
              <a:t>Proof of Concept (PoC)</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0A02B780-5B36-4FBB-9E7E-FB54621EFA57}"/>
              </a:ext>
            </a:extLst>
          </p:cNvPr>
          <p:cNvSpPr>
            <a:spLocks noGrp="1"/>
          </p:cNvSpPr>
          <p:nvPr>
            <p:ph type="subTitle" idx="1"/>
          </p:nvPr>
        </p:nvSpPr>
        <p:spPr>
          <a:xfrm>
            <a:off x="1524000" y="2885813"/>
            <a:ext cx="9144000" cy="2371987"/>
          </a:xfrm>
        </p:spPr>
        <p:txBody>
          <a:bodyPr/>
          <a:lstStyle/>
          <a:p>
            <a:pPr marL="342900" indent="-342900" algn="l">
              <a:buFont typeface="Arial" panose="020B0604020202020204" pitchFamily="34" charset="0"/>
              <a:buChar char="•"/>
            </a:pPr>
            <a:r>
              <a:rPr lang="en-US" dirty="0"/>
              <a:t>Weak password – admin</a:t>
            </a:r>
          </a:p>
          <a:p>
            <a:pPr marL="342900" indent="-342900" algn="l">
              <a:buFont typeface="Arial" panose="020B0604020202020204" pitchFamily="34" charset="0"/>
              <a:buChar char="•"/>
            </a:pPr>
            <a:r>
              <a:rPr lang="en-US" dirty="0"/>
              <a:t>Arbitrary File Inclusion</a:t>
            </a:r>
          </a:p>
          <a:p>
            <a:pPr marL="342900" indent="-342900" algn="l">
              <a:buFont typeface="Arial" panose="020B0604020202020204" pitchFamily="34" charset="0"/>
              <a:buChar char="•"/>
            </a:pPr>
            <a:r>
              <a:rPr lang="en-US" dirty="0"/>
              <a:t>Temporary XSS</a:t>
            </a:r>
            <a:endParaRPr lang="en-IN" dirty="0"/>
          </a:p>
        </p:txBody>
      </p:sp>
    </p:spTree>
    <p:extLst>
      <p:ext uri="{BB962C8B-B14F-4D97-AF65-F5344CB8AC3E}">
        <p14:creationId xmlns:p14="http://schemas.microsoft.com/office/powerpoint/2010/main" val="23539635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42DA7-BBD2-4685-B63C-CBA647F659C2}"/>
              </a:ext>
            </a:extLst>
          </p:cNvPr>
          <p:cNvSpPr>
            <a:spLocks noGrp="1"/>
          </p:cNvSpPr>
          <p:nvPr>
            <p:ph type="ctrTitle"/>
          </p:nvPr>
        </p:nvSpPr>
        <p:spPr>
          <a:xfrm>
            <a:off x="385893" y="578841"/>
            <a:ext cx="11190913" cy="1082180"/>
          </a:xfrm>
        </p:spPr>
        <p:txBody>
          <a:bodyPr>
            <a:normAutofit fontScale="90000"/>
          </a:bodyPr>
          <a:lstStyle/>
          <a:p>
            <a:pPr algn="l"/>
            <a:r>
              <a:rPr lang="en-US" dirty="0">
                <a:latin typeface="Arial" panose="020B0604020202020204" pitchFamily="34" charset="0"/>
                <a:cs typeface="Arial" panose="020B0604020202020204" pitchFamily="34" charset="0"/>
              </a:rPr>
              <a:t>Business Impact – Extremely High</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E9F3535B-DAD9-4D84-A646-2745E329B354}"/>
              </a:ext>
            </a:extLst>
          </p:cNvPr>
          <p:cNvSpPr>
            <a:spLocks noGrp="1"/>
          </p:cNvSpPr>
          <p:nvPr>
            <p:ph type="subTitle" idx="1"/>
          </p:nvPr>
        </p:nvSpPr>
        <p:spPr>
          <a:xfrm>
            <a:off x="872455" y="2810313"/>
            <a:ext cx="9795545" cy="2869034"/>
          </a:xfrm>
        </p:spPr>
        <p:txBody>
          <a:bodyPr>
            <a:normAutofit/>
          </a:bodyPr>
          <a:lstStyle/>
          <a:p>
            <a:pPr algn="l"/>
            <a:r>
              <a:rPr lang="en-US" dirty="0"/>
              <a:t>A malicious hacker can access the Dashboard which disclose many critical information of organization including:</a:t>
            </a:r>
          </a:p>
          <a:p>
            <a:pPr marL="342900" indent="-342900" algn="l">
              <a:buFont typeface="Arial" panose="020B0604020202020204" pitchFamily="34" charset="0"/>
              <a:buChar char="•"/>
            </a:pPr>
            <a:r>
              <a:rPr lang="en-IN" dirty="0"/>
              <a:t>Important files</a:t>
            </a:r>
          </a:p>
          <a:p>
            <a:pPr marL="342900" indent="-342900" algn="l">
              <a:buFont typeface="Arial" panose="020B0604020202020204" pitchFamily="34" charset="0"/>
              <a:buChar char="•"/>
            </a:pPr>
            <a:r>
              <a:rPr lang="en-IN" dirty="0"/>
              <a:t>Password</a:t>
            </a:r>
          </a:p>
          <a:p>
            <a:pPr marL="342900" indent="-342900" algn="l">
              <a:buFont typeface="Arial" panose="020B0604020202020204" pitchFamily="34" charset="0"/>
              <a:buChar char="•"/>
            </a:pPr>
            <a:r>
              <a:rPr lang="en-IN" dirty="0"/>
              <a:t>Website info</a:t>
            </a:r>
          </a:p>
          <a:p>
            <a:pPr marL="342900" indent="-342900" algn="l">
              <a:buFont typeface="Arial" panose="020B0604020202020204" pitchFamily="34" charset="0"/>
              <a:buChar char="•"/>
            </a:pPr>
            <a:r>
              <a:rPr lang="en-IN" dirty="0"/>
              <a:t>And much more…</a:t>
            </a:r>
          </a:p>
          <a:p>
            <a:pPr marL="342900" indent="-342900" algn="l">
              <a:buFont typeface="Arial" panose="020B0604020202020204" pitchFamily="34" charset="0"/>
              <a:buChar char="•"/>
            </a:pPr>
            <a:endParaRPr lang="en-IN" dirty="0"/>
          </a:p>
        </p:txBody>
      </p:sp>
    </p:spTree>
    <p:extLst>
      <p:ext uri="{BB962C8B-B14F-4D97-AF65-F5344CB8AC3E}">
        <p14:creationId xmlns:p14="http://schemas.microsoft.com/office/powerpoint/2010/main" val="31797926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5D12E-FDCC-4AA5-AFE3-84872B2F09DF}"/>
              </a:ext>
            </a:extLst>
          </p:cNvPr>
          <p:cNvSpPr>
            <a:spLocks noGrp="1"/>
          </p:cNvSpPr>
          <p:nvPr>
            <p:ph type="title"/>
          </p:nvPr>
        </p:nvSpPr>
        <p:spPr/>
        <p:txBody>
          <a:bodyPr/>
          <a:lstStyle/>
          <a:p>
            <a:r>
              <a:rPr lang="en-US" dirty="0"/>
              <a:t>Vulnerability Statistics</a:t>
            </a:r>
            <a:endParaRPr lang="en-IN" dirty="0"/>
          </a:p>
        </p:txBody>
      </p:sp>
      <p:graphicFrame>
        <p:nvGraphicFramePr>
          <p:cNvPr id="4" name="Google Shape;102;p16">
            <a:extLst>
              <a:ext uri="{FF2B5EF4-FFF2-40B4-BE49-F238E27FC236}">
                <a16:creationId xmlns:a16="http://schemas.microsoft.com/office/drawing/2014/main" id="{7136FB6F-34D8-4F08-AB2F-FAE8B37F4097}"/>
              </a:ext>
            </a:extLst>
          </p:cNvPr>
          <p:cNvGraphicFramePr/>
          <p:nvPr>
            <p:extLst>
              <p:ext uri="{D42A27DB-BD31-4B8C-83A1-F6EECF244321}">
                <p14:modId xmlns:p14="http://schemas.microsoft.com/office/powerpoint/2010/main" val="3864362531"/>
              </p:ext>
            </p:extLst>
          </p:nvPr>
        </p:nvGraphicFramePr>
        <p:xfrm>
          <a:off x="1838325" y="1825623"/>
          <a:ext cx="2419350" cy="1397975"/>
        </p:xfrm>
        <a:graphic>
          <a:graphicData uri="http://schemas.openxmlformats.org/drawingml/2006/table">
            <a:tbl>
              <a:tblPr firstRow="1" bandRow="1">
                <a:noFill/>
              </a:tblPr>
              <a:tblGrid>
                <a:gridCol w="2419350">
                  <a:extLst>
                    <a:ext uri="{9D8B030D-6E8A-4147-A177-3AD203B41FA5}">
                      <a16:colId xmlns:a16="http://schemas.microsoft.com/office/drawing/2014/main" val="20000"/>
                    </a:ext>
                  </a:extLst>
                </a:gridCol>
              </a:tblGrid>
              <a:tr h="696925">
                <a:tc>
                  <a:txBody>
                    <a:bodyPr/>
                    <a:lstStyle/>
                    <a:p>
                      <a:pPr marL="0" marR="0" lvl="0" indent="0" algn="ctr" rtl="0">
                        <a:spcBef>
                          <a:spcPts val="0"/>
                        </a:spcBef>
                        <a:spcAft>
                          <a:spcPts val="0"/>
                        </a:spcAft>
                        <a:buNone/>
                      </a:pPr>
                      <a:r>
                        <a:rPr lang="en-US" sz="4000" u="none" strike="noStrike" cap="none" dirty="0"/>
                        <a:t>Critical</a:t>
                      </a:r>
                      <a:endParaRPr sz="4000" u="none" strike="noStrike" cap="none" dirty="0"/>
                    </a:p>
                  </a:txBody>
                  <a:tcPr marL="91450" marR="91450" marT="45725" marB="45725">
                    <a:solidFill>
                      <a:srgbClr val="C00000"/>
                    </a:solidFill>
                  </a:tcPr>
                </a:tc>
                <a:extLst>
                  <a:ext uri="{0D108BD9-81ED-4DB2-BD59-A6C34878D82A}">
                    <a16:rowId xmlns:a16="http://schemas.microsoft.com/office/drawing/2014/main" val="10000"/>
                  </a:ext>
                </a:extLst>
              </a:tr>
              <a:tr h="696925">
                <a:tc>
                  <a:txBody>
                    <a:bodyPr/>
                    <a:lstStyle/>
                    <a:p>
                      <a:pPr marL="0" marR="0" lvl="0" indent="0" algn="ctr" rtl="0">
                        <a:spcBef>
                          <a:spcPts val="0"/>
                        </a:spcBef>
                        <a:spcAft>
                          <a:spcPts val="0"/>
                        </a:spcAft>
                        <a:buNone/>
                      </a:pPr>
                      <a:r>
                        <a:rPr lang="en-US" sz="1800" u="none" strike="noStrike" cap="none" dirty="0"/>
                        <a:t>14</a:t>
                      </a:r>
                      <a:endParaRPr sz="1800" u="none" strike="noStrike" cap="none" dirty="0"/>
                    </a:p>
                  </a:txBody>
                  <a:tcPr marL="91450" marR="91450" marT="45725" marB="45725">
                    <a:solidFill>
                      <a:schemeClr val="accent5">
                        <a:lumMod val="20000"/>
                        <a:lumOff val="80000"/>
                      </a:schemeClr>
                    </a:solidFill>
                  </a:tcPr>
                </a:tc>
                <a:extLst>
                  <a:ext uri="{0D108BD9-81ED-4DB2-BD59-A6C34878D82A}">
                    <a16:rowId xmlns:a16="http://schemas.microsoft.com/office/drawing/2014/main" val="10001"/>
                  </a:ext>
                </a:extLst>
              </a:tr>
            </a:tbl>
          </a:graphicData>
        </a:graphic>
      </p:graphicFrame>
      <p:graphicFrame>
        <p:nvGraphicFramePr>
          <p:cNvPr id="6" name="Google Shape;102;p16">
            <a:extLst>
              <a:ext uri="{FF2B5EF4-FFF2-40B4-BE49-F238E27FC236}">
                <a16:creationId xmlns:a16="http://schemas.microsoft.com/office/drawing/2014/main" id="{4FA50A43-AED4-4C16-87DB-0AA6B066B111}"/>
              </a:ext>
            </a:extLst>
          </p:cNvPr>
          <p:cNvGraphicFramePr/>
          <p:nvPr>
            <p:extLst>
              <p:ext uri="{D42A27DB-BD31-4B8C-83A1-F6EECF244321}">
                <p14:modId xmlns:p14="http://schemas.microsoft.com/office/powerpoint/2010/main" val="1162390920"/>
              </p:ext>
            </p:extLst>
          </p:nvPr>
        </p:nvGraphicFramePr>
        <p:xfrm>
          <a:off x="5293452" y="1825623"/>
          <a:ext cx="2550253" cy="1546250"/>
        </p:xfrm>
        <a:graphic>
          <a:graphicData uri="http://schemas.openxmlformats.org/drawingml/2006/table">
            <a:tbl>
              <a:tblPr firstRow="1" bandRow="1">
                <a:noFill/>
              </a:tblPr>
              <a:tblGrid>
                <a:gridCol w="2550253">
                  <a:extLst>
                    <a:ext uri="{9D8B030D-6E8A-4147-A177-3AD203B41FA5}">
                      <a16:colId xmlns:a16="http://schemas.microsoft.com/office/drawing/2014/main" val="20000"/>
                    </a:ext>
                  </a:extLst>
                </a:gridCol>
              </a:tblGrid>
              <a:tr h="773125">
                <a:tc>
                  <a:txBody>
                    <a:bodyPr/>
                    <a:lstStyle/>
                    <a:p>
                      <a:pPr marL="0" marR="0" lvl="0" indent="0" algn="ctr" rtl="0">
                        <a:spcBef>
                          <a:spcPts val="0"/>
                        </a:spcBef>
                        <a:spcAft>
                          <a:spcPts val="0"/>
                        </a:spcAft>
                        <a:buNone/>
                      </a:pPr>
                      <a:r>
                        <a:rPr lang="en-US" sz="4000" u="none" strike="noStrike" cap="none" dirty="0"/>
                        <a:t>Severe</a:t>
                      </a:r>
                      <a:endParaRPr sz="4000" u="none" strike="noStrike" cap="none" dirty="0"/>
                    </a:p>
                  </a:txBody>
                  <a:tcPr marL="91450" marR="91450" marT="45725" marB="45725">
                    <a:solidFill>
                      <a:schemeClr val="accent2"/>
                    </a:solidFill>
                  </a:tcPr>
                </a:tc>
                <a:extLst>
                  <a:ext uri="{0D108BD9-81ED-4DB2-BD59-A6C34878D82A}">
                    <a16:rowId xmlns:a16="http://schemas.microsoft.com/office/drawing/2014/main" val="10000"/>
                  </a:ext>
                </a:extLst>
              </a:tr>
              <a:tr h="773125">
                <a:tc>
                  <a:txBody>
                    <a:bodyPr/>
                    <a:lstStyle/>
                    <a:p>
                      <a:pPr marL="0" marR="0" lvl="0" indent="0" algn="ctr" rtl="0">
                        <a:spcBef>
                          <a:spcPts val="0"/>
                        </a:spcBef>
                        <a:spcAft>
                          <a:spcPts val="0"/>
                        </a:spcAft>
                        <a:buNone/>
                      </a:pPr>
                      <a:r>
                        <a:rPr lang="en-US" sz="1800" u="none" strike="noStrike" cap="none" dirty="0"/>
                        <a:t>10</a:t>
                      </a:r>
                      <a:endParaRPr sz="1800" u="none" strike="noStrike" cap="none" dirty="0"/>
                    </a:p>
                  </a:txBody>
                  <a:tcPr marL="91450" marR="91450" marT="45725" marB="45725">
                    <a:solidFill>
                      <a:schemeClr val="accent5">
                        <a:lumMod val="20000"/>
                        <a:lumOff val="80000"/>
                      </a:schemeClr>
                    </a:solidFill>
                  </a:tcPr>
                </a:tc>
                <a:extLst>
                  <a:ext uri="{0D108BD9-81ED-4DB2-BD59-A6C34878D82A}">
                    <a16:rowId xmlns:a16="http://schemas.microsoft.com/office/drawing/2014/main" val="10001"/>
                  </a:ext>
                </a:extLst>
              </a:tr>
            </a:tbl>
          </a:graphicData>
        </a:graphic>
      </p:graphicFrame>
      <p:graphicFrame>
        <p:nvGraphicFramePr>
          <p:cNvPr id="8" name="Google Shape;102;p16">
            <a:extLst>
              <a:ext uri="{FF2B5EF4-FFF2-40B4-BE49-F238E27FC236}">
                <a16:creationId xmlns:a16="http://schemas.microsoft.com/office/drawing/2014/main" id="{0221E7C4-6132-4694-A712-F6FBB278701C}"/>
              </a:ext>
            </a:extLst>
          </p:cNvPr>
          <p:cNvGraphicFramePr/>
          <p:nvPr>
            <p:extLst>
              <p:ext uri="{D42A27DB-BD31-4B8C-83A1-F6EECF244321}">
                <p14:modId xmlns:p14="http://schemas.microsoft.com/office/powerpoint/2010/main" val="4039194602"/>
              </p:ext>
            </p:extLst>
          </p:nvPr>
        </p:nvGraphicFramePr>
        <p:xfrm>
          <a:off x="8909108" y="1825623"/>
          <a:ext cx="2550253" cy="1504666"/>
        </p:xfrm>
        <a:graphic>
          <a:graphicData uri="http://schemas.openxmlformats.org/drawingml/2006/table">
            <a:tbl>
              <a:tblPr firstRow="1" bandRow="1">
                <a:noFill/>
              </a:tblPr>
              <a:tblGrid>
                <a:gridCol w="2550253">
                  <a:extLst>
                    <a:ext uri="{9D8B030D-6E8A-4147-A177-3AD203B41FA5}">
                      <a16:colId xmlns:a16="http://schemas.microsoft.com/office/drawing/2014/main" val="20000"/>
                    </a:ext>
                  </a:extLst>
                </a:gridCol>
              </a:tblGrid>
              <a:tr h="752333">
                <a:tc>
                  <a:txBody>
                    <a:bodyPr/>
                    <a:lstStyle/>
                    <a:p>
                      <a:pPr marL="0" marR="0" lvl="0" indent="0" algn="ctr" rtl="0">
                        <a:spcBef>
                          <a:spcPts val="0"/>
                        </a:spcBef>
                        <a:spcAft>
                          <a:spcPts val="0"/>
                        </a:spcAft>
                        <a:buNone/>
                      </a:pPr>
                      <a:r>
                        <a:rPr lang="en-US" sz="4000" u="none" strike="noStrike" cap="none" dirty="0">
                          <a:solidFill>
                            <a:schemeClr val="tx1"/>
                          </a:solidFill>
                        </a:rPr>
                        <a:t>Moderate</a:t>
                      </a:r>
                      <a:endParaRPr sz="4000" u="none" strike="noStrike" cap="none" dirty="0">
                        <a:solidFill>
                          <a:schemeClr val="tx1"/>
                        </a:solidFill>
                      </a:endParaRPr>
                    </a:p>
                  </a:txBody>
                  <a:tcPr marL="91450" marR="91450" marT="45725" marB="45725">
                    <a:solidFill>
                      <a:srgbClr val="FFFF00"/>
                    </a:solidFill>
                  </a:tcPr>
                </a:tc>
                <a:extLst>
                  <a:ext uri="{0D108BD9-81ED-4DB2-BD59-A6C34878D82A}">
                    <a16:rowId xmlns:a16="http://schemas.microsoft.com/office/drawing/2014/main" val="10000"/>
                  </a:ext>
                </a:extLst>
              </a:tr>
              <a:tr h="752333">
                <a:tc>
                  <a:txBody>
                    <a:bodyPr/>
                    <a:lstStyle/>
                    <a:p>
                      <a:pPr marL="0" marR="0" lvl="0" indent="0" algn="ctr" rtl="0">
                        <a:spcBef>
                          <a:spcPts val="0"/>
                        </a:spcBef>
                        <a:spcAft>
                          <a:spcPts val="0"/>
                        </a:spcAft>
                        <a:buNone/>
                      </a:pPr>
                      <a:r>
                        <a:rPr lang="en-US" sz="1800" u="none" strike="noStrike" cap="none" dirty="0"/>
                        <a:t>7</a:t>
                      </a:r>
                      <a:endParaRPr sz="1800" u="none" strike="noStrike" cap="none" dirty="0"/>
                    </a:p>
                  </a:txBody>
                  <a:tcPr marL="91450" marR="91450" marT="45725" marB="45725">
                    <a:solidFill>
                      <a:schemeClr val="accent5">
                        <a:lumMod val="20000"/>
                        <a:lumOff val="80000"/>
                      </a:schemeClr>
                    </a:solidFill>
                  </a:tcPr>
                </a:tc>
                <a:extLst>
                  <a:ext uri="{0D108BD9-81ED-4DB2-BD59-A6C34878D82A}">
                    <a16:rowId xmlns:a16="http://schemas.microsoft.com/office/drawing/2014/main" val="10001"/>
                  </a:ext>
                </a:extLst>
              </a:tr>
            </a:tbl>
          </a:graphicData>
        </a:graphic>
      </p:graphicFrame>
      <p:graphicFrame>
        <p:nvGraphicFramePr>
          <p:cNvPr id="10" name="Google Shape;102;p16">
            <a:extLst>
              <a:ext uri="{FF2B5EF4-FFF2-40B4-BE49-F238E27FC236}">
                <a16:creationId xmlns:a16="http://schemas.microsoft.com/office/drawing/2014/main" id="{E2BAD4CB-8213-49D6-B872-EBA1B6B389FA}"/>
              </a:ext>
            </a:extLst>
          </p:cNvPr>
          <p:cNvGraphicFramePr/>
          <p:nvPr>
            <p:extLst>
              <p:ext uri="{D42A27DB-BD31-4B8C-83A1-F6EECF244321}">
                <p14:modId xmlns:p14="http://schemas.microsoft.com/office/powerpoint/2010/main" val="2981894292"/>
              </p:ext>
            </p:extLst>
          </p:nvPr>
        </p:nvGraphicFramePr>
        <p:xfrm>
          <a:off x="5424355" y="4202886"/>
          <a:ext cx="2419350" cy="1577129"/>
        </p:xfrm>
        <a:graphic>
          <a:graphicData uri="http://schemas.openxmlformats.org/drawingml/2006/table">
            <a:tbl>
              <a:tblPr firstRow="1" bandRow="1">
                <a:noFill/>
              </a:tblPr>
              <a:tblGrid>
                <a:gridCol w="2419350">
                  <a:extLst>
                    <a:ext uri="{9D8B030D-6E8A-4147-A177-3AD203B41FA5}">
                      <a16:colId xmlns:a16="http://schemas.microsoft.com/office/drawing/2014/main" val="20000"/>
                    </a:ext>
                  </a:extLst>
                </a:gridCol>
              </a:tblGrid>
              <a:tr h="769020">
                <a:tc>
                  <a:txBody>
                    <a:bodyPr/>
                    <a:lstStyle/>
                    <a:p>
                      <a:pPr marL="0" marR="0" lvl="0" indent="0" algn="ctr" rtl="0">
                        <a:spcBef>
                          <a:spcPts val="0"/>
                        </a:spcBef>
                        <a:spcAft>
                          <a:spcPts val="0"/>
                        </a:spcAft>
                        <a:buNone/>
                      </a:pPr>
                      <a:r>
                        <a:rPr lang="en-US" sz="4000" u="none" strike="noStrike" cap="none" dirty="0"/>
                        <a:t>Low</a:t>
                      </a:r>
                      <a:endParaRPr sz="4000" u="none" strike="noStrike" cap="none" dirty="0"/>
                    </a:p>
                  </a:txBody>
                  <a:tcPr marL="91450" marR="91450" marT="45725" marB="45725">
                    <a:solidFill>
                      <a:schemeClr val="accent6"/>
                    </a:solidFill>
                  </a:tcPr>
                </a:tc>
                <a:extLst>
                  <a:ext uri="{0D108BD9-81ED-4DB2-BD59-A6C34878D82A}">
                    <a16:rowId xmlns:a16="http://schemas.microsoft.com/office/drawing/2014/main" val="10000"/>
                  </a:ext>
                </a:extLst>
              </a:tr>
              <a:tr h="808109">
                <a:tc>
                  <a:txBody>
                    <a:bodyPr/>
                    <a:lstStyle/>
                    <a:p>
                      <a:pPr marL="0" marR="0" lvl="0" indent="0" algn="ctr" rtl="0">
                        <a:spcBef>
                          <a:spcPts val="0"/>
                        </a:spcBef>
                        <a:spcAft>
                          <a:spcPts val="0"/>
                        </a:spcAft>
                        <a:buNone/>
                      </a:pPr>
                      <a:r>
                        <a:rPr lang="en-US" sz="1800" u="none" strike="noStrike" cap="none" dirty="0"/>
                        <a:t>5</a:t>
                      </a:r>
                      <a:endParaRPr sz="1800" u="none" strike="noStrike" cap="none" dirty="0"/>
                    </a:p>
                  </a:txBody>
                  <a:tcPr marL="91450" marR="91450" marT="45725" marB="45725">
                    <a:solidFill>
                      <a:schemeClr val="accent5">
                        <a:lumMod val="20000"/>
                        <a:lumOff val="80000"/>
                      </a:schemeClr>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2296809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42DA7-BBD2-4685-B63C-CBA647F659C2}"/>
              </a:ext>
            </a:extLst>
          </p:cNvPr>
          <p:cNvSpPr>
            <a:spLocks noGrp="1"/>
          </p:cNvSpPr>
          <p:nvPr>
            <p:ph type="ctrTitle"/>
          </p:nvPr>
        </p:nvSpPr>
        <p:spPr>
          <a:xfrm>
            <a:off x="385893" y="578841"/>
            <a:ext cx="11190913" cy="1082180"/>
          </a:xfrm>
        </p:spPr>
        <p:txBody>
          <a:bodyPr>
            <a:normAutofit fontScale="90000"/>
          </a:bodyPr>
          <a:lstStyle/>
          <a:p>
            <a:pPr algn="l"/>
            <a:r>
              <a:rPr lang="en-US" dirty="0">
                <a:latin typeface="Arial" panose="020B0604020202020204" pitchFamily="34" charset="0"/>
                <a:cs typeface="Arial" panose="020B0604020202020204" pitchFamily="34" charset="0"/>
              </a:rPr>
              <a:t>Business Impact – Extremely High</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E9F3535B-DAD9-4D84-A646-2745E329B354}"/>
              </a:ext>
            </a:extLst>
          </p:cNvPr>
          <p:cNvSpPr>
            <a:spLocks noGrp="1"/>
          </p:cNvSpPr>
          <p:nvPr>
            <p:ph type="subTitle" idx="1"/>
          </p:nvPr>
        </p:nvSpPr>
        <p:spPr>
          <a:xfrm>
            <a:off x="872455" y="2810313"/>
            <a:ext cx="9795545" cy="2869034"/>
          </a:xfrm>
        </p:spPr>
        <p:txBody>
          <a:bodyPr>
            <a:normAutofit/>
          </a:bodyPr>
          <a:lstStyle/>
          <a:p>
            <a:pPr marL="457200" indent="-457200" algn="l">
              <a:buFont typeface="Arial" panose="020B0604020202020204" pitchFamily="34" charset="0"/>
              <a:buChar char="•"/>
            </a:pPr>
            <a:r>
              <a:rPr lang="en-US" sz="2800" dirty="0"/>
              <a:t>Any backdoor file or shell an be uploaded to get access to the uploaded file on remote server and data can be exfiltrated. The presence of an actual malicious file can compromise the entire system leading to system takeover/data stealing.</a:t>
            </a:r>
            <a:endParaRPr lang="en-IN" sz="2800" dirty="0"/>
          </a:p>
          <a:p>
            <a:pPr marL="342900" indent="-342900" algn="l">
              <a:buFont typeface="Arial" panose="020B0604020202020204" pitchFamily="34" charset="0"/>
              <a:buChar char="•"/>
            </a:pPr>
            <a:endParaRPr lang="en-IN" dirty="0"/>
          </a:p>
        </p:txBody>
      </p:sp>
    </p:spTree>
    <p:extLst>
      <p:ext uri="{BB962C8B-B14F-4D97-AF65-F5344CB8AC3E}">
        <p14:creationId xmlns:p14="http://schemas.microsoft.com/office/powerpoint/2010/main" val="8908333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42DA7-BBD2-4685-B63C-CBA647F659C2}"/>
              </a:ext>
            </a:extLst>
          </p:cNvPr>
          <p:cNvSpPr>
            <a:spLocks noGrp="1"/>
          </p:cNvSpPr>
          <p:nvPr>
            <p:ph type="ctrTitle"/>
          </p:nvPr>
        </p:nvSpPr>
        <p:spPr>
          <a:xfrm>
            <a:off x="385893" y="578841"/>
            <a:ext cx="11190913" cy="1082180"/>
          </a:xfrm>
        </p:spPr>
        <p:txBody>
          <a:bodyPr>
            <a:normAutofit/>
          </a:bodyPr>
          <a:lstStyle/>
          <a:p>
            <a:pPr algn="l"/>
            <a:r>
              <a:rPr lang="en-US" dirty="0">
                <a:latin typeface="Arial" panose="020B0604020202020204" pitchFamily="34" charset="0"/>
                <a:cs typeface="Arial" panose="020B0604020202020204" pitchFamily="34" charset="0"/>
              </a:rPr>
              <a:t>Recommendation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E9F3535B-DAD9-4D84-A646-2745E329B354}"/>
              </a:ext>
            </a:extLst>
          </p:cNvPr>
          <p:cNvSpPr>
            <a:spLocks noGrp="1"/>
          </p:cNvSpPr>
          <p:nvPr>
            <p:ph type="subTitle" idx="1"/>
          </p:nvPr>
        </p:nvSpPr>
        <p:spPr>
          <a:xfrm>
            <a:off x="645953" y="1946245"/>
            <a:ext cx="10022048" cy="3800213"/>
          </a:xfrm>
        </p:spPr>
        <p:txBody>
          <a:bodyPr>
            <a:normAutofit/>
          </a:bodyPr>
          <a:lstStyle/>
          <a:p>
            <a:pPr marL="342900" indent="-342900" algn="l">
              <a:buFont typeface="Arial" panose="020B0604020202020204" pitchFamily="34" charset="0"/>
              <a:buChar char="•"/>
            </a:pPr>
            <a:r>
              <a:rPr lang="en-IN" dirty="0"/>
              <a:t>Change the Admin password to something strong and not guessable.</a:t>
            </a:r>
          </a:p>
          <a:p>
            <a:pPr marL="342900" indent="-342900" algn="l">
              <a:buFont typeface="Arial" panose="020B0604020202020204" pitchFamily="34" charset="0"/>
              <a:buChar char="•"/>
            </a:pPr>
            <a:r>
              <a:rPr lang="en-IN" dirty="0"/>
              <a:t>The application ode should be configured in such a way, that it should block uploading of malicious file extensions such as exe/php and other extensions with a thorough server as well as client validation. CVE ID allocated: CVE-2017-14521.</a:t>
            </a:r>
          </a:p>
          <a:p>
            <a:pPr marL="342900" indent="-342900" algn="l">
              <a:buFont typeface="Arial" panose="020B0604020202020204" pitchFamily="34" charset="0"/>
              <a:buChar char="•"/>
            </a:pPr>
            <a:r>
              <a:rPr lang="en-IN" dirty="0"/>
              <a:t>The website should have proper two factor authentication</a:t>
            </a:r>
          </a:p>
          <a:p>
            <a:pPr marL="342900" indent="-342900" algn="l">
              <a:buFont typeface="Arial" panose="020B0604020202020204" pitchFamily="34" charset="0"/>
              <a:buChar char="•"/>
            </a:pPr>
            <a:r>
              <a:rPr lang="en-IN" dirty="0"/>
              <a:t>Try to develop the back end more stronger and secure.</a:t>
            </a:r>
          </a:p>
          <a:p>
            <a:pPr marL="342900" indent="-342900" algn="l">
              <a:buFont typeface="Arial" panose="020B0604020202020204" pitchFamily="34" charset="0"/>
              <a:buChar char="•"/>
            </a:pPr>
            <a:r>
              <a:rPr lang="en-IN" dirty="0"/>
              <a:t>Remove all Directory listings and add proper sanitization techniques at checks of the website.</a:t>
            </a:r>
          </a:p>
        </p:txBody>
      </p:sp>
    </p:spTree>
    <p:extLst>
      <p:ext uri="{BB962C8B-B14F-4D97-AF65-F5344CB8AC3E}">
        <p14:creationId xmlns:p14="http://schemas.microsoft.com/office/powerpoint/2010/main" val="222354372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42DA7-BBD2-4685-B63C-CBA647F659C2}"/>
              </a:ext>
            </a:extLst>
          </p:cNvPr>
          <p:cNvSpPr>
            <a:spLocks noGrp="1"/>
          </p:cNvSpPr>
          <p:nvPr>
            <p:ph type="ctrTitle"/>
          </p:nvPr>
        </p:nvSpPr>
        <p:spPr>
          <a:xfrm>
            <a:off x="385893" y="578841"/>
            <a:ext cx="11190913" cy="1082180"/>
          </a:xfrm>
        </p:spPr>
        <p:txBody>
          <a:bodyPr>
            <a:normAutofit/>
          </a:bodyPr>
          <a:lstStyle/>
          <a:p>
            <a:pPr algn="l"/>
            <a:r>
              <a:rPr lang="en-US" dirty="0">
                <a:latin typeface="Arial" panose="020B0604020202020204" pitchFamily="34" charset="0"/>
                <a:cs typeface="Arial" panose="020B0604020202020204" pitchFamily="34" charset="0"/>
              </a:rPr>
              <a:t>References</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E9F3535B-DAD9-4D84-A646-2745E329B354}"/>
              </a:ext>
            </a:extLst>
          </p:cNvPr>
          <p:cNvSpPr>
            <a:spLocks noGrp="1"/>
          </p:cNvSpPr>
          <p:nvPr>
            <p:ph type="subTitle" idx="1"/>
          </p:nvPr>
        </p:nvSpPr>
        <p:spPr>
          <a:xfrm>
            <a:off x="645953" y="2214694"/>
            <a:ext cx="10022048" cy="2910979"/>
          </a:xfrm>
        </p:spPr>
        <p:txBody>
          <a:bodyPr>
            <a:normAutofit lnSpcReduction="10000"/>
          </a:bodyPr>
          <a:lstStyle/>
          <a:p>
            <a:pPr algn="l"/>
            <a:endParaRPr lang="en-IN" sz="2800" dirty="0"/>
          </a:p>
          <a:p>
            <a:pPr marL="342900" indent="-342900" algn="l">
              <a:buFont typeface="Arial" panose="020B0604020202020204" pitchFamily="34" charset="0"/>
              <a:buChar char="•"/>
            </a:pPr>
            <a:r>
              <a:rPr lang="en-IN" dirty="0">
                <a:hlinkClick r:id="rId2"/>
              </a:rPr>
              <a:t>https://wiki.owasp.org/index.php/Unrestricted_File_Upload</a:t>
            </a:r>
            <a:endParaRPr lang="en-IN" dirty="0"/>
          </a:p>
          <a:p>
            <a:pPr marL="342900" indent="-342900" algn="l">
              <a:buFont typeface="Arial" panose="020B0604020202020204" pitchFamily="34" charset="0"/>
              <a:buChar char="•"/>
            </a:pPr>
            <a:r>
              <a:rPr lang="en-IN" dirty="0">
                <a:hlinkClick r:id="rId3"/>
              </a:rPr>
              <a:t>https://www.opswat.com/blog/file-upload-protection-best-practices</a:t>
            </a:r>
            <a:endParaRPr lang="en-IN" dirty="0"/>
          </a:p>
          <a:p>
            <a:pPr marL="342900" indent="-342900" algn="l">
              <a:buFont typeface="Arial" panose="020B0604020202020204" pitchFamily="34" charset="0"/>
              <a:buChar char="•"/>
            </a:pPr>
            <a:r>
              <a:rPr lang="en-IN" dirty="0">
                <a:hlinkClick r:id="rId4"/>
              </a:rPr>
              <a:t>https://cwe.mitre.org/data/definitions/548.html</a:t>
            </a:r>
            <a:endParaRPr lang="en-IN" dirty="0"/>
          </a:p>
          <a:p>
            <a:pPr marL="342900" indent="-342900" algn="l">
              <a:buFont typeface="Arial" panose="020B0604020202020204" pitchFamily="34" charset="0"/>
              <a:buChar char="•"/>
            </a:pPr>
            <a:r>
              <a:rPr lang="en-IN" dirty="0">
                <a:hlinkClick r:id="rId5"/>
              </a:rPr>
              <a:t>https://www.w3schools.com/</a:t>
            </a:r>
            <a:endParaRPr lang="en-IN" dirty="0"/>
          </a:p>
          <a:p>
            <a:pPr marL="342900" indent="-342900" algn="l">
              <a:buFont typeface="Arial" panose="020B0604020202020204" pitchFamily="34" charset="0"/>
              <a:buChar char="•"/>
            </a:pPr>
            <a:r>
              <a:rPr lang="en-IN" dirty="0">
                <a:hlinkClick r:id="rId6"/>
              </a:rPr>
              <a:t>https://www.wordfence.com/learn/how-to-prevent-file-upload-vulnerabilities/</a:t>
            </a:r>
            <a:endParaRPr lang="en-IN" dirty="0"/>
          </a:p>
        </p:txBody>
      </p:sp>
    </p:spTree>
    <p:extLst>
      <p:ext uri="{BB962C8B-B14F-4D97-AF65-F5344CB8AC3E}">
        <p14:creationId xmlns:p14="http://schemas.microsoft.com/office/powerpoint/2010/main" val="2081401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8DAB58-B1ED-429D-9AC8-310E3D1A2E98}"/>
              </a:ext>
            </a:extLst>
          </p:cNvPr>
          <p:cNvSpPr>
            <a:spLocks noGrp="1"/>
          </p:cNvSpPr>
          <p:nvPr>
            <p:ph type="title"/>
          </p:nvPr>
        </p:nvSpPr>
        <p:spPr>
          <a:xfrm>
            <a:off x="377505" y="365125"/>
            <a:ext cx="11174135" cy="1325563"/>
          </a:xfrm>
        </p:spPr>
        <p:txBody>
          <a:bodyPr>
            <a:normAutofit/>
          </a:bodyPr>
          <a:lstStyle/>
          <a:p>
            <a:r>
              <a:rPr lang="en-US" dirty="0">
                <a:latin typeface="Arial" panose="020B0604020202020204" pitchFamily="34" charset="0"/>
                <a:cs typeface="Arial" panose="020B0604020202020204" pitchFamily="34" charset="0"/>
              </a:rPr>
              <a:t>3. Account Takeover Using OTP Bypass</a:t>
            </a:r>
            <a:endParaRPr lang="en-IN" dirty="0">
              <a:latin typeface="Arial" panose="020B0604020202020204" pitchFamily="34" charset="0"/>
              <a:cs typeface="Arial" panose="020B0604020202020204" pitchFamily="34" charset="0"/>
            </a:endParaRPr>
          </a:p>
        </p:txBody>
      </p:sp>
      <p:graphicFrame>
        <p:nvGraphicFramePr>
          <p:cNvPr id="5" name="Table 4">
            <a:extLst>
              <a:ext uri="{FF2B5EF4-FFF2-40B4-BE49-F238E27FC236}">
                <a16:creationId xmlns:a16="http://schemas.microsoft.com/office/drawing/2014/main" id="{1EF4C9B6-B9E4-4671-94D2-69C07C5CA15A}"/>
              </a:ext>
            </a:extLst>
          </p:cNvPr>
          <p:cNvGraphicFramePr>
            <a:graphicFrameLocks noGrp="1"/>
          </p:cNvGraphicFramePr>
          <p:nvPr>
            <p:extLst>
              <p:ext uri="{D42A27DB-BD31-4B8C-83A1-F6EECF244321}">
                <p14:modId xmlns:p14="http://schemas.microsoft.com/office/powerpoint/2010/main" val="1641124977"/>
              </p:ext>
            </p:extLst>
          </p:nvPr>
        </p:nvGraphicFramePr>
        <p:xfrm>
          <a:off x="838200" y="1962111"/>
          <a:ext cx="10067488" cy="4044406"/>
        </p:xfrm>
        <a:graphic>
          <a:graphicData uri="http://schemas.openxmlformats.org/drawingml/2006/table">
            <a:tbl>
              <a:tblPr firstRow="1" bandRow="1">
                <a:noFill/>
              </a:tblPr>
              <a:tblGrid>
                <a:gridCol w="1754870">
                  <a:extLst>
                    <a:ext uri="{9D8B030D-6E8A-4147-A177-3AD203B41FA5}">
                      <a16:colId xmlns:a16="http://schemas.microsoft.com/office/drawing/2014/main" val="2760830345"/>
                    </a:ext>
                  </a:extLst>
                </a:gridCol>
                <a:gridCol w="8312618">
                  <a:extLst>
                    <a:ext uri="{9D8B030D-6E8A-4147-A177-3AD203B41FA5}">
                      <a16:colId xmlns:a16="http://schemas.microsoft.com/office/drawing/2014/main" val="1515943209"/>
                    </a:ext>
                  </a:extLst>
                </a:gridCol>
              </a:tblGrid>
              <a:tr h="490940">
                <a:tc>
                  <a:txBody>
                    <a:bodyPr/>
                    <a:lstStyle/>
                    <a:p>
                      <a:pPr marL="0" marR="0" lvl="0" indent="0" algn="ctr"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5"/>
                    </a:solidFill>
                  </a:tcPr>
                </a:tc>
                <a:tc>
                  <a:txBody>
                    <a:bodyPr/>
                    <a:lstStyle/>
                    <a:p>
                      <a:pPr marL="0" marR="0" lvl="0" indent="0" algn="l"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5"/>
                    </a:solidFill>
                  </a:tcPr>
                </a:tc>
                <a:extLst>
                  <a:ext uri="{0D108BD9-81ED-4DB2-BD59-A6C34878D82A}">
                    <a16:rowId xmlns:a16="http://schemas.microsoft.com/office/drawing/2014/main" val="1155610291"/>
                  </a:ext>
                </a:extLst>
              </a:tr>
              <a:tr h="3553466">
                <a:tc>
                  <a:txBody>
                    <a:bodyPr/>
                    <a:lstStyle/>
                    <a:p>
                      <a:pPr marL="0" marR="0" lvl="0" indent="0" algn="ctr" rtl="0">
                        <a:spcBef>
                          <a:spcPts val="0"/>
                        </a:spcBef>
                        <a:spcAft>
                          <a:spcPts val="0"/>
                        </a:spcAft>
                        <a:buNone/>
                      </a:pPr>
                      <a:r>
                        <a:rPr lang="en-US" sz="1800" dirty="0">
                          <a:solidFill>
                            <a:srgbClr val="FFFFFF"/>
                          </a:solidFill>
                          <a:latin typeface="Calibri"/>
                          <a:ea typeface="Calibri"/>
                          <a:cs typeface="Calibri"/>
                          <a:sym typeface="Calibri"/>
                        </a:rPr>
                        <a:t>Account Takeover using OTP Bypass</a:t>
                      </a:r>
                      <a:endParaRPr sz="1800" dirty="0">
                        <a:solidFill>
                          <a:srgbClr val="FFFFFF"/>
                        </a:solidFill>
                        <a:latin typeface="Calibri"/>
                        <a:ea typeface="Calibri"/>
                        <a:cs typeface="Calibri"/>
                        <a:sym typeface="Calibri"/>
                      </a:endParaRPr>
                    </a:p>
                    <a:p>
                      <a:pPr marL="0" marR="0" lvl="0" indent="0" algn="ctr" rtl="0">
                        <a:spcBef>
                          <a:spcPts val="0"/>
                        </a:spcBef>
                        <a:spcAft>
                          <a:spcPts val="0"/>
                        </a:spcAft>
                        <a:buNone/>
                      </a:pPr>
                      <a:r>
                        <a:rPr lang="en-US" sz="1800" dirty="0">
                          <a:solidFill>
                            <a:srgbClr val="FFFFFF"/>
                          </a:solidFill>
                          <a:latin typeface="Calibri"/>
                          <a:ea typeface="Calibri"/>
                          <a:cs typeface="Calibri"/>
                          <a:sym typeface="Calibri"/>
                        </a:rPr>
                        <a:t>(Critical)</a:t>
                      </a:r>
                      <a:endParaRPr sz="1800" dirty="0"/>
                    </a:p>
                  </a:txBody>
                  <a:tcPr marL="83000" marR="83000" marT="41500" marB="41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00000"/>
                    </a:solidFill>
                  </a:tcPr>
                </a:tc>
                <a:tc>
                  <a:txBody>
                    <a:bodyPr/>
                    <a:lstStyle/>
                    <a:p>
                      <a:pPr marL="0" marR="0" lvl="0" indent="0" algn="l" rtl="0">
                        <a:spcBef>
                          <a:spcPts val="0"/>
                        </a:spcBef>
                        <a:spcAft>
                          <a:spcPts val="0"/>
                        </a:spcAft>
                        <a:buNone/>
                      </a:pPr>
                      <a:r>
                        <a:rPr lang="en-US" sz="1300" dirty="0">
                          <a:solidFill>
                            <a:schemeClr val="dk1"/>
                          </a:solidFill>
                          <a:latin typeface="Calibri"/>
                          <a:ea typeface="Calibri"/>
                          <a:cs typeface="Calibri"/>
                          <a:sym typeface="Calibri"/>
                        </a:rPr>
                        <a:t> </a:t>
                      </a:r>
                      <a:endParaRPr sz="13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dirty="0">
                          <a:solidFill>
                            <a:schemeClr val="dk1"/>
                          </a:solidFill>
                          <a:latin typeface="Calibri"/>
                          <a:ea typeface="Calibri"/>
                          <a:cs typeface="Calibri"/>
                          <a:sym typeface="Calibri"/>
                        </a:rPr>
                        <a:t>Below mentioned login page allows login via OTP which can be bruteforced</a:t>
                      </a: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b="1" dirty="0">
                          <a:solidFill>
                            <a:schemeClr val="dk1"/>
                          </a:solidFill>
                          <a:latin typeface="Calibri"/>
                          <a:ea typeface="Calibri"/>
                          <a:cs typeface="Calibri"/>
                          <a:sym typeface="Calibri"/>
                        </a:rPr>
                        <a:t>Affected URL :</a:t>
                      </a:r>
                      <a:endParaRPr sz="1600" b="0" i="0" u="none" strike="noStrike"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600" b="0" i="0" u="none" strike="noStrike" dirty="0">
                          <a:solidFill>
                            <a:schemeClr val="dk1"/>
                          </a:solidFill>
                          <a:latin typeface="+mn-lt"/>
                          <a:ea typeface="Calibri"/>
                          <a:cs typeface="Calibri"/>
                          <a:sym typeface="Calibri"/>
                        </a:rPr>
                        <a:t>http://13.233.54.155/reset_password/admin.php?otp=</a:t>
                      </a:r>
                      <a:endParaRPr sz="1600" b="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endParaRPr lang="en-US" sz="1600" b="1"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r>
                        <a:rPr lang="en-US" sz="1600" b="1" dirty="0">
                          <a:solidFill>
                            <a:schemeClr val="dk1"/>
                          </a:solidFill>
                          <a:latin typeface="Calibri"/>
                          <a:ea typeface="Calibri"/>
                          <a:cs typeface="Calibri"/>
                          <a:sym typeface="Calibri"/>
                        </a:rPr>
                        <a:t>Affected Parameters :</a:t>
                      </a:r>
                      <a:endParaRPr sz="1600" b="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600" b="0" dirty="0">
                          <a:solidFill>
                            <a:schemeClr val="dk1"/>
                          </a:solidFill>
                          <a:latin typeface="Calibri"/>
                          <a:ea typeface="Calibri"/>
                          <a:cs typeface="Calibri"/>
                          <a:sym typeface="Calibri"/>
                        </a:rPr>
                        <a:t>OTP  (POST parameter)</a:t>
                      </a:r>
                      <a:endParaRPr sz="1600" dirty="0"/>
                    </a:p>
                    <a:p>
                      <a:pPr marL="285750" marR="0" lvl="0" indent="-203200" algn="l" rtl="0">
                        <a:spcBef>
                          <a:spcPts val="0"/>
                        </a:spcBef>
                        <a:spcAft>
                          <a:spcPts val="0"/>
                        </a:spcAft>
                        <a:buClr>
                          <a:schemeClr val="dk1"/>
                        </a:buClr>
                        <a:buSzPts val="1300"/>
                        <a:buFont typeface="Arial"/>
                        <a:buNone/>
                      </a:pPr>
                      <a:endParaRPr sz="1600" b="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endParaRPr sz="1600" b="0" dirty="0">
                        <a:solidFill>
                          <a:schemeClr val="dk1"/>
                        </a:solidFill>
                        <a:latin typeface="Calibri"/>
                        <a:ea typeface="Calibri"/>
                        <a:cs typeface="Calibri"/>
                        <a:sym typeface="Calibri"/>
                      </a:endParaRPr>
                    </a:p>
                    <a:p>
                      <a:pPr marL="285750" marR="0" lvl="0" indent="-203200" algn="l" rtl="0">
                        <a:spcBef>
                          <a:spcPts val="0"/>
                        </a:spcBef>
                        <a:spcAft>
                          <a:spcPts val="0"/>
                        </a:spcAft>
                        <a:buClr>
                          <a:schemeClr val="dk1"/>
                        </a:buClr>
                        <a:buSzPts val="1300"/>
                        <a:buFont typeface="Arial"/>
                        <a:buNone/>
                      </a:pPr>
                      <a:endParaRPr sz="1300" b="0" dirty="0">
                        <a:solidFill>
                          <a:schemeClr val="dk1"/>
                        </a:solidFill>
                        <a:latin typeface="Calibri"/>
                        <a:ea typeface="Calibri"/>
                        <a:cs typeface="Calibri"/>
                        <a:sym typeface="Calibri"/>
                      </a:endParaRPr>
                    </a:p>
                  </a:txBody>
                  <a:tcPr marL="83000" marR="83000" marT="41500" marB="415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3896672514"/>
                  </a:ext>
                </a:extLst>
              </a:tr>
            </a:tbl>
          </a:graphicData>
        </a:graphic>
      </p:graphicFrame>
    </p:spTree>
    <p:extLst>
      <p:ext uri="{BB962C8B-B14F-4D97-AF65-F5344CB8AC3E}">
        <p14:creationId xmlns:p14="http://schemas.microsoft.com/office/powerpoint/2010/main" val="14949680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217973-AF58-454B-8D5D-FA09744690A6}"/>
              </a:ext>
            </a:extLst>
          </p:cNvPr>
          <p:cNvSpPr>
            <a:spLocks noGrp="1"/>
          </p:cNvSpPr>
          <p:nvPr>
            <p:ph type="ctrTitle"/>
          </p:nvPr>
        </p:nvSpPr>
        <p:spPr>
          <a:xfrm>
            <a:off x="366320" y="266685"/>
            <a:ext cx="9144000" cy="1176221"/>
          </a:xfrm>
        </p:spPr>
        <p:txBody>
          <a:bodyPr/>
          <a:lstStyle/>
          <a:p>
            <a:pPr algn="l"/>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9A7859E8-086A-4086-9142-9A0EB83B3FDD}"/>
              </a:ext>
            </a:extLst>
          </p:cNvPr>
          <p:cNvSpPr>
            <a:spLocks noGrp="1"/>
          </p:cNvSpPr>
          <p:nvPr>
            <p:ph type="subTitle" idx="1"/>
          </p:nvPr>
        </p:nvSpPr>
        <p:spPr>
          <a:xfrm>
            <a:off x="693489" y="1857128"/>
            <a:ext cx="11067875" cy="919628"/>
          </a:xfrm>
        </p:spPr>
        <p:txBody>
          <a:bodyPr/>
          <a:lstStyle/>
          <a:p>
            <a:pPr marL="342900" indent="-342900" algn="l">
              <a:buFont typeface="Arial" panose="020B0604020202020204" pitchFamily="34" charset="0"/>
              <a:buChar char="•"/>
            </a:pPr>
            <a:r>
              <a:rPr lang="en-US" dirty="0"/>
              <a:t>Navigate to </a:t>
            </a:r>
            <a:r>
              <a:rPr lang="en-US" dirty="0">
                <a:hlinkClick r:id="rId2"/>
              </a:rPr>
              <a:t>http://13.233.54.155/reset_password/admin.php?otp=</a:t>
            </a:r>
            <a:r>
              <a:rPr lang="en-US" dirty="0"/>
              <a:t>  you will see user login page via OTP. </a:t>
            </a:r>
            <a:endParaRPr lang="en-IN" dirty="0"/>
          </a:p>
        </p:txBody>
      </p:sp>
      <p:pic>
        <p:nvPicPr>
          <p:cNvPr id="5" name="Picture 4">
            <a:extLst>
              <a:ext uri="{FF2B5EF4-FFF2-40B4-BE49-F238E27FC236}">
                <a16:creationId xmlns:a16="http://schemas.microsoft.com/office/drawing/2014/main" id="{251C999B-A831-4686-8D16-66B8E7E036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6035" y="3027926"/>
            <a:ext cx="10097375" cy="2986980"/>
          </a:xfrm>
          <a:prstGeom prst="rect">
            <a:avLst/>
          </a:prstGeom>
        </p:spPr>
      </p:pic>
    </p:spTree>
    <p:extLst>
      <p:ext uri="{BB962C8B-B14F-4D97-AF65-F5344CB8AC3E}">
        <p14:creationId xmlns:p14="http://schemas.microsoft.com/office/powerpoint/2010/main" val="18126287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217973-AF58-454B-8D5D-FA09744690A6}"/>
              </a:ext>
            </a:extLst>
          </p:cNvPr>
          <p:cNvSpPr>
            <a:spLocks noGrp="1"/>
          </p:cNvSpPr>
          <p:nvPr>
            <p:ph type="ctrTitle"/>
          </p:nvPr>
        </p:nvSpPr>
        <p:spPr>
          <a:xfrm>
            <a:off x="352338" y="266685"/>
            <a:ext cx="9157982" cy="1087245"/>
          </a:xfrm>
        </p:spPr>
        <p:txBody>
          <a:bodyPr/>
          <a:lstStyle/>
          <a:p>
            <a:pPr algn="l"/>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9A7859E8-086A-4086-9142-9A0EB83B3FDD}"/>
              </a:ext>
            </a:extLst>
          </p:cNvPr>
          <p:cNvSpPr>
            <a:spLocks noGrp="1"/>
          </p:cNvSpPr>
          <p:nvPr>
            <p:ph type="subTitle" idx="1"/>
          </p:nvPr>
        </p:nvSpPr>
        <p:spPr>
          <a:xfrm>
            <a:off x="461396" y="1700328"/>
            <a:ext cx="11067875" cy="919628"/>
          </a:xfrm>
        </p:spPr>
        <p:txBody>
          <a:bodyPr>
            <a:normAutofit/>
          </a:bodyPr>
          <a:lstStyle/>
          <a:p>
            <a:pPr marL="342900" indent="-342900" algn="l">
              <a:buFont typeface="Arial" panose="020B0604020202020204" pitchFamily="34" charset="0"/>
              <a:buChar char="•"/>
            </a:pPr>
            <a:r>
              <a:rPr lang="en-US" sz="2000" dirty="0"/>
              <a:t>Following request will be generated containing OTP parameter.</a:t>
            </a:r>
          </a:p>
          <a:p>
            <a:pPr marL="342900" indent="-342900" algn="l">
              <a:buFont typeface="Arial" panose="020B0604020202020204" pitchFamily="34" charset="0"/>
              <a:buChar char="•"/>
            </a:pPr>
            <a:r>
              <a:rPr lang="en-US" sz="2000" dirty="0"/>
              <a:t>Now we are bruteforcing it.</a:t>
            </a:r>
          </a:p>
        </p:txBody>
      </p:sp>
      <p:pic>
        <p:nvPicPr>
          <p:cNvPr id="6" name="Picture 5">
            <a:extLst>
              <a:ext uri="{FF2B5EF4-FFF2-40B4-BE49-F238E27FC236}">
                <a16:creationId xmlns:a16="http://schemas.microsoft.com/office/drawing/2014/main" id="{D4AA7C59-89E9-4ECE-A023-8E0286BADA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1396" y="2826964"/>
            <a:ext cx="6835732" cy="1411080"/>
          </a:xfrm>
          <a:prstGeom prst="rect">
            <a:avLst/>
          </a:prstGeom>
        </p:spPr>
      </p:pic>
      <p:pic>
        <p:nvPicPr>
          <p:cNvPr id="8" name="Picture 7">
            <a:extLst>
              <a:ext uri="{FF2B5EF4-FFF2-40B4-BE49-F238E27FC236}">
                <a16:creationId xmlns:a16="http://schemas.microsoft.com/office/drawing/2014/main" id="{F6C196CA-044C-459F-8D5B-E3CEF79CBF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8975" y="4238044"/>
            <a:ext cx="9502964" cy="2339543"/>
          </a:xfrm>
          <a:prstGeom prst="rect">
            <a:avLst/>
          </a:prstGeom>
        </p:spPr>
      </p:pic>
    </p:spTree>
    <p:extLst>
      <p:ext uri="{BB962C8B-B14F-4D97-AF65-F5344CB8AC3E}">
        <p14:creationId xmlns:p14="http://schemas.microsoft.com/office/powerpoint/2010/main" val="3873942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217973-AF58-454B-8D5D-FA09744690A6}"/>
              </a:ext>
            </a:extLst>
          </p:cNvPr>
          <p:cNvSpPr>
            <a:spLocks noGrp="1"/>
          </p:cNvSpPr>
          <p:nvPr>
            <p:ph type="ctrTitle"/>
          </p:nvPr>
        </p:nvSpPr>
        <p:spPr>
          <a:xfrm>
            <a:off x="352338" y="266685"/>
            <a:ext cx="9157982" cy="1087245"/>
          </a:xfrm>
        </p:spPr>
        <p:txBody>
          <a:bodyPr/>
          <a:lstStyle/>
          <a:p>
            <a:pPr algn="l"/>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9A7859E8-086A-4086-9142-9A0EB83B3FDD}"/>
              </a:ext>
            </a:extLst>
          </p:cNvPr>
          <p:cNvSpPr>
            <a:spLocks noGrp="1"/>
          </p:cNvSpPr>
          <p:nvPr>
            <p:ph type="subTitle" idx="1"/>
          </p:nvPr>
        </p:nvSpPr>
        <p:spPr>
          <a:xfrm>
            <a:off x="461396" y="1895912"/>
            <a:ext cx="11067875" cy="724044"/>
          </a:xfrm>
        </p:spPr>
        <p:txBody>
          <a:bodyPr>
            <a:normAutofit/>
          </a:bodyPr>
          <a:lstStyle/>
          <a:p>
            <a:pPr marL="342900" indent="-342900" algn="l">
              <a:buFont typeface="Arial" panose="020B0604020202020204" pitchFamily="34" charset="0"/>
              <a:buChar char="•"/>
            </a:pPr>
            <a:r>
              <a:rPr lang="en-US" dirty="0"/>
              <a:t>And we easily got the valid OTP</a:t>
            </a:r>
          </a:p>
        </p:txBody>
      </p:sp>
      <p:pic>
        <p:nvPicPr>
          <p:cNvPr id="9" name="Picture 8">
            <a:extLst>
              <a:ext uri="{FF2B5EF4-FFF2-40B4-BE49-F238E27FC236}">
                <a16:creationId xmlns:a16="http://schemas.microsoft.com/office/drawing/2014/main" id="{7735ADED-6F82-42A1-8605-4E1911AA2C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6828" y="2858705"/>
            <a:ext cx="8802240" cy="3181368"/>
          </a:xfrm>
          <a:prstGeom prst="rect">
            <a:avLst/>
          </a:prstGeom>
        </p:spPr>
      </p:pic>
    </p:spTree>
    <p:extLst>
      <p:ext uri="{BB962C8B-B14F-4D97-AF65-F5344CB8AC3E}">
        <p14:creationId xmlns:p14="http://schemas.microsoft.com/office/powerpoint/2010/main" val="32438480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217973-AF58-454B-8D5D-FA09744690A6}"/>
              </a:ext>
            </a:extLst>
          </p:cNvPr>
          <p:cNvSpPr>
            <a:spLocks noGrp="1"/>
          </p:cNvSpPr>
          <p:nvPr>
            <p:ph type="ctrTitle"/>
          </p:nvPr>
        </p:nvSpPr>
        <p:spPr>
          <a:xfrm>
            <a:off x="352338" y="266685"/>
            <a:ext cx="9157982" cy="1087245"/>
          </a:xfrm>
        </p:spPr>
        <p:txBody>
          <a:bodyPr/>
          <a:lstStyle/>
          <a:p>
            <a:pPr algn="l"/>
            <a:r>
              <a:rPr lang="en-US" dirty="0">
                <a:latin typeface="Arial" panose="020B0604020202020204" pitchFamily="34" charset="0"/>
                <a:cs typeface="Arial" panose="020B0604020202020204" pitchFamily="34" charset="0"/>
              </a:rPr>
              <a:t>Proof of Concept (PoC)</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9A7859E8-086A-4086-9142-9A0EB83B3FDD}"/>
              </a:ext>
            </a:extLst>
          </p:cNvPr>
          <p:cNvSpPr>
            <a:spLocks noGrp="1"/>
          </p:cNvSpPr>
          <p:nvPr>
            <p:ph type="subTitle" idx="1"/>
          </p:nvPr>
        </p:nvSpPr>
        <p:spPr>
          <a:xfrm>
            <a:off x="461396" y="1895912"/>
            <a:ext cx="11067875" cy="724044"/>
          </a:xfrm>
        </p:spPr>
        <p:txBody>
          <a:bodyPr>
            <a:normAutofit/>
          </a:bodyPr>
          <a:lstStyle/>
          <a:p>
            <a:pPr marL="342900" indent="-342900" algn="l">
              <a:buFont typeface="Arial" panose="020B0604020202020204" pitchFamily="34" charset="0"/>
              <a:buChar char="•"/>
            </a:pPr>
            <a:r>
              <a:rPr lang="en-US" dirty="0"/>
              <a:t>Now a hacker can change the password of admin dashboard.</a:t>
            </a:r>
          </a:p>
        </p:txBody>
      </p:sp>
      <p:pic>
        <p:nvPicPr>
          <p:cNvPr id="5" name="Picture 4">
            <a:extLst>
              <a:ext uri="{FF2B5EF4-FFF2-40B4-BE49-F238E27FC236}">
                <a16:creationId xmlns:a16="http://schemas.microsoft.com/office/drawing/2014/main" id="{828290DE-9890-4837-92E3-A896C20526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2570" y="2759978"/>
            <a:ext cx="9906859" cy="3721848"/>
          </a:xfrm>
          <a:prstGeom prst="rect">
            <a:avLst/>
          </a:prstGeom>
        </p:spPr>
      </p:pic>
    </p:spTree>
    <p:extLst>
      <p:ext uri="{BB962C8B-B14F-4D97-AF65-F5344CB8AC3E}">
        <p14:creationId xmlns:p14="http://schemas.microsoft.com/office/powerpoint/2010/main" val="244102831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0644A-C12D-4FF1-A6B2-F9BC9086776E}"/>
              </a:ext>
            </a:extLst>
          </p:cNvPr>
          <p:cNvSpPr>
            <a:spLocks noGrp="1"/>
          </p:cNvSpPr>
          <p:nvPr>
            <p:ph type="ctrTitle"/>
          </p:nvPr>
        </p:nvSpPr>
        <p:spPr>
          <a:xfrm>
            <a:off x="408264" y="308631"/>
            <a:ext cx="11126598" cy="1291569"/>
          </a:xfrm>
        </p:spPr>
        <p:txBody>
          <a:bodyPr>
            <a:normAutofit/>
          </a:bodyPr>
          <a:lstStyle/>
          <a:p>
            <a:pPr algn="l"/>
            <a:r>
              <a:rPr lang="en-US" sz="5400" dirty="0">
                <a:latin typeface="Arial" panose="020B0604020202020204" pitchFamily="34" charset="0"/>
                <a:cs typeface="Arial" panose="020B0604020202020204" pitchFamily="34" charset="0"/>
              </a:rPr>
              <a:t>Business Impact – Extremely High</a:t>
            </a:r>
            <a:endParaRPr lang="en-IN" sz="5400"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6F2E78EF-9E46-4E83-BDF3-82A4F476C3CB}"/>
              </a:ext>
            </a:extLst>
          </p:cNvPr>
          <p:cNvSpPr>
            <a:spLocks noGrp="1"/>
          </p:cNvSpPr>
          <p:nvPr>
            <p:ph type="subTitle" idx="1"/>
          </p:nvPr>
        </p:nvSpPr>
        <p:spPr>
          <a:xfrm>
            <a:off x="651546" y="2545025"/>
            <a:ext cx="10379978" cy="2630982"/>
          </a:xfrm>
        </p:spPr>
        <p:txBody>
          <a:bodyPr>
            <a:normAutofit/>
          </a:bodyPr>
          <a:lstStyle/>
          <a:p>
            <a:pPr algn="l"/>
            <a:r>
              <a:rPr lang="en-US" dirty="0"/>
              <a:t>A malicious hacker can gain complete access to any account just by brute forcing the OTP. This leads to complete compromise of personal user data of every customer.</a:t>
            </a:r>
          </a:p>
          <a:p>
            <a:pPr algn="l"/>
            <a:endParaRPr lang="en-US" dirty="0"/>
          </a:p>
          <a:p>
            <a:pPr algn="l"/>
            <a:r>
              <a:rPr lang="en-US" dirty="0"/>
              <a:t> Attacker once logs in can then carry out actions on behalf of the victim which could lead to serious financial loss to him/her.</a:t>
            </a:r>
            <a:endParaRPr lang="en-IN" dirty="0"/>
          </a:p>
        </p:txBody>
      </p:sp>
    </p:spTree>
    <p:extLst>
      <p:ext uri="{BB962C8B-B14F-4D97-AF65-F5344CB8AC3E}">
        <p14:creationId xmlns:p14="http://schemas.microsoft.com/office/powerpoint/2010/main" val="19446403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0644A-C12D-4FF1-A6B2-F9BC9086776E}"/>
              </a:ext>
            </a:extLst>
          </p:cNvPr>
          <p:cNvSpPr>
            <a:spLocks noGrp="1"/>
          </p:cNvSpPr>
          <p:nvPr>
            <p:ph type="ctrTitle"/>
          </p:nvPr>
        </p:nvSpPr>
        <p:spPr>
          <a:xfrm>
            <a:off x="408264" y="308631"/>
            <a:ext cx="11126598" cy="1291569"/>
          </a:xfrm>
        </p:spPr>
        <p:txBody>
          <a:bodyPr>
            <a:normAutofit/>
          </a:bodyPr>
          <a:lstStyle/>
          <a:p>
            <a:pPr algn="l"/>
            <a:r>
              <a:rPr lang="en-US" sz="5400" dirty="0">
                <a:latin typeface="Arial" panose="020B0604020202020204" pitchFamily="34" charset="0"/>
                <a:cs typeface="Arial" panose="020B0604020202020204" pitchFamily="34" charset="0"/>
              </a:rPr>
              <a:t>Recommendation</a:t>
            </a:r>
            <a:endParaRPr lang="en-IN" sz="5400"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6F2E78EF-9E46-4E83-BDF3-82A4F476C3CB}"/>
              </a:ext>
            </a:extLst>
          </p:cNvPr>
          <p:cNvSpPr>
            <a:spLocks noGrp="1"/>
          </p:cNvSpPr>
          <p:nvPr>
            <p:ph type="subTitle" idx="1"/>
          </p:nvPr>
        </p:nvSpPr>
        <p:spPr>
          <a:xfrm>
            <a:off x="529905" y="2352078"/>
            <a:ext cx="10883316" cy="3302102"/>
          </a:xfrm>
        </p:spPr>
        <p:txBody>
          <a:bodyPr>
            <a:normAutofit/>
          </a:bodyPr>
          <a:lstStyle/>
          <a:p>
            <a:pPr algn="l"/>
            <a:r>
              <a:rPr lang="en-US" dirty="0"/>
              <a:t>Take the following precautions:</a:t>
            </a:r>
          </a:p>
          <a:p>
            <a:pPr marL="342900" indent="-342900" algn="l">
              <a:buFont typeface="Arial" panose="020B0604020202020204" pitchFamily="34" charset="0"/>
              <a:buChar char="•"/>
            </a:pPr>
            <a:r>
              <a:rPr lang="en-IN" dirty="0"/>
              <a:t>Use proper rate-limiting checks on the no of OTP checking and generation requests.</a:t>
            </a:r>
          </a:p>
          <a:p>
            <a:pPr marL="342900" indent="-342900" algn="l">
              <a:buFont typeface="Arial" panose="020B0604020202020204" pitchFamily="34" charset="0"/>
              <a:buChar char="•"/>
            </a:pPr>
            <a:r>
              <a:rPr lang="en-IN" dirty="0"/>
              <a:t>Implement anti-bot measures such as ReCAPTCHA after multiple incorrect attempts.</a:t>
            </a:r>
          </a:p>
          <a:p>
            <a:pPr marL="342900" indent="-342900" algn="l">
              <a:buFont typeface="Arial" panose="020B0604020202020204" pitchFamily="34" charset="0"/>
              <a:buChar char="•"/>
            </a:pPr>
            <a:r>
              <a:rPr lang="en-IN" dirty="0"/>
              <a:t>OTP should expire after certain amount of time like 2 minutes.</a:t>
            </a:r>
          </a:p>
          <a:p>
            <a:pPr marL="342900" indent="-342900" algn="l">
              <a:buFont typeface="Arial" panose="020B0604020202020204" pitchFamily="34" charset="0"/>
              <a:buChar char="•"/>
            </a:pPr>
            <a:r>
              <a:rPr lang="en-IN" dirty="0"/>
              <a:t>OTP should be at least 6 digit and alphanumeric for more security.</a:t>
            </a:r>
          </a:p>
        </p:txBody>
      </p:sp>
    </p:spTree>
    <p:extLst>
      <p:ext uri="{BB962C8B-B14F-4D97-AF65-F5344CB8AC3E}">
        <p14:creationId xmlns:p14="http://schemas.microsoft.com/office/powerpoint/2010/main" val="4217501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2ABF8-6403-4179-9B7C-2E614A07DCEE}"/>
              </a:ext>
            </a:extLst>
          </p:cNvPr>
          <p:cNvSpPr>
            <a:spLocks noGrp="1"/>
          </p:cNvSpPr>
          <p:nvPr>
            <p:ph type="title"/>
          </p:nvPr>
        </p:nvSpPr>
        <p:spPr>
          <a:xfrm>
            <a:off x="157525" y="1883533"/>
            <a:ext cx="3676244" cy="2134794"/>
          </a:xfrm>
        </p:spPr>
        <p:txBody>
          <a:bodyPr>
            <a:normAutofit/>
          </a:bodyPr>
          <a:lstStyle/>
          <a:p>
            <a:r>
              <a:rPr lang="en-US" sz="3600" b="1" u="sng" dirty="0">
                <a:latin typeface="Arial" panose="020B0604020202020204" pitchFamily="34" charset="0"/>
                <a:cs typeface="Arial" panose="020B0604020202020204" pitchFamily="34" charset="0"/>
              </a:rPr>
              <a:t>Vulnerabilities:</a:t>
            </a:r>
            <a:endParaRPr lang="en-IN" sz="3600" b="1" u="sng" dirty="0">
              <a:latin typeface="Arial" panose="020B0604020202020204" pitchFamily="34" charset="0"/>
              <a:cs typeface="Arial" panose="020B0604020202020204" pitchFamily="34" charset="0"/>
            </a:endParaRPr>
          </a:p>
        </p:txBody>
      </p:sp>
      <p:graphicFrame>
        <p:nvGraphicFramePr>
          <p:cNvPr id="9" name="Table 9">
            <a:extLst>
              <a:ext uri="{FF2B5EF4-FFF2-40B4-BE49-F238E27FC236}">
                <a16:creationId xmlns:a16="http://schemas.microsoft.com/office/drawing/2014/main" id="{3357A8B7-18A8-4909-AD66-DCBBE263A485}"/>
              </a:ext>
            </a:extLst>
          </p:cNvPr>
          <p:cNvGraphicFramePr>
            <a:graphicFrameLocks noGrp="1"/>
          </p:cNvGraphicFramePr>
          <p:nvPr>
            <p:extLst>
              <p:ext uri="{D42A27DB-BD31-4B8C-83A1-F6EECF244321}">
                <p14:modId xmlns:p14="http://schemas.microsoft.com/office/powerpoint/2010/main" val="602817778"/>
              </p:ext>
            </p:extLst>
          </p:nvPr>
        </p:nvGraphicFramePr>
        <p:xfrm>
          <a:off x="4135772" y="207627"/>
          <a:ext cx="7730923" cy="6442745"/>
        </p:xfrm>
        <a:graphic>
          <a:graphicData uri="http://schemas.openxmlformats.org/drawingml/2006/table">
            <a:tbl>
              <a:tblPr firstRow="1" bandRow="1">
                <a:tableStyleId>{5C22544A-7EE6-4342-B048-85BDC9FD1C3A}</a:tableStyleId>
              </a:tblPr>
              <a:tblGrid>
                <a:gridCol w="805344">
                  <a:extLst>
                    <a:ext uri="{9D8B030D-6E8A-4147-A177-3AD203B41FA5}">
                      <a16:colId xmlns:a16="http://schemas.microsoft.com/office/drawing/2014/main" val="515628228"/>
                    </a:ext>
                  </a:extLst>
                </a:gridCol>
                <a:gridCol w="1434517">
                  <a:extLst>
                    <a:ext uri="{9D8B030D-6E8A-4147-A177-3AD203B41FA5}">
                      <a16:colId xmlns:a16="http://schemas.microsoft.com/office/drawing/2014/main" val="2129670592"/>
                    </a:ext>
                  </a:extLst>
                </a:gridCol>
                <a:gridCol w="4611257">
                  <a:extLst>
                    <a:ext uri="{9D8B030D-6E8A-4147-A177-3AD203B41FA5}">
                      <a16:colId xmlns:a16="http://schemas.microsoft.com/office/drawing/2014/main" val="2934321489"/>
                    </a:ext>
                  </a:extLst>
                </a:gridCol>
                <a:gridCol w="879805">
                  <a:extLst>
                    <a:ext uri="{9D8B030D-6E8A-4147-A177-3AD203B41FA5}">
                      <a16:colId xmlns:a16="http://schemas.microsoft.com/office/drawing/2014/main" val="1339478715"/>
                    </a:ext>
                  </a:extLst>
                </a:gridCol>
              </a:tblGrid>
              <a:tr h="378985">
                <a:tc>
                  <a:txBody>
                    <a:bodyPr/>
                    <a:lstStyle/>
                    <a:p>
                      <a:pPr algn="ctr"/>
                      <a:r>
                        <a:rPr lang="en-US" dirty="0"/>
                        <a:t>NO</a:t>
                      </a:r>
                      <a:endParaRPr lang="en-IN" dirty="0"/>
                    </a:p>
                  </a:txBody>
                  <a:tcPr/>
                </a:tc>
                <a:tc>
                  <a:txBody>
                    <a:bodyPr/>
                    <a:lstStyle/>
                    <a:p>
                      <a:pPr algn="ctr"/>
                      <a:r>
                        <a:rPr lang="en-US" dirty="0"/>
                        <a:t>SEVERITY</a:t>
                      </a:r>
                      <a:endParaRPr lang="en-IN" dirty="0"/>
                    </a:p>
                  </a:txBody>
                  <a:tcPr/>
                </a:tc>
                <a:tc>
                  <a:txBody>
                    <a:bodyPr/>
                    <a:lstStyle/>
                    <a:p>
                      <a:pPr algn="ctr"/>
                      <a:r>
                        <a:rPr lang="en-US" dirty="0"/>
                        <a:t>VULNERABILITY</a:t>
                      </a:r>
                      <a:endParaRPr lang="en-IN" dirty="0"/>
                    </a:p>
                  </a:txBody>
                  <a:tcPr>
                    <a:solidFill>
                      <a:schemeClr val="accent1"/>
                    </a:solidFill>
                  </a:tcPr>
                </a:tc>
                <a:tc>
                  <a:txBody>
                    <a:bodyPr/>
                    <a:lstStyle/>
                    <a:p>
                      <a:pPr algn="ctr"/>
                      <a:r>
                        <a:rPr lang="en-US" dirty="0"/>
                        <a:t>COUNT</a:t>
                      </a:r>
                      <a:endParaRPr lang="en-IN" dirty="0"/>
                    </a:p>
                  </a:txBody>
                  <a:tcPr/>
                </a:tc>
                <a:extLst>
                  <a:ext uri="{0D108BD9-81ED-4DB2-BD59-A6C34878D82A}">
                    <a16:rowId xmlns:a16="http://schemas.microsoft.com/office/drawing/2014/main" val="1562596926"/>
                  </a:ext>
                </a:extLst>
              </a:tr>
              <a:tr h="378985">
                <a:tc>
                  <a:txBody>
                    <a:bodyPr/>
                    <a:lstStyle/>
                    <a:p>
                      <a:pPr algn="ctr"/>
                      <a:r>
                        <a:rPr lang="en-US" dirty="0"/>
                        <a:t>1</a:t>
                      </a:r>
                    </a:p>
                  </a:txBody>
                  <a:tcPr/>
                </a:tc>
                <a:tc>
                  <a:txBody>
                    <a:bodyPr/>
                    <a:lstStyle/>
                    <a:p>
                      <a:pPr algn="ctr"/>
                      <a:r>
                        <a:rPr lang="en-US" dirty="0"/>
                        <a:t>CRITICAL</a:t>
                      </a:r>
                      <a:endParaRPr lang="en-IN" dirty="0"/>
                    </a:p>
                  </a:txBody>
                  <a:tcPr/>
                </a:tc>
                <a:tc>
                  <a:txBody>
                    <a:bodyPr/>
                    <a:lstStyle/>
                    <a:p>
                      <a:pPr algn="ctr"/>
                      <a:r>
                        <a:rPr lang="en-US" dirty="0"/>
                        <a:t>SQL Injection</a:t>
                      </a:r>
                      <a:endParaRPr lang="en-IN" dirty="0"/>
                    </a:p>
                  </a:txBody>
                  <a:tcPr/>
                </a:tc>
                <a:tc>
                  <a:txBody>
                    <a:bodyPr/>
                    <a:lstStyle/>
                    <a:p>
                      <a:pPr algn="ctr"/>
                      <a:r>
                        <a:rPr lang="en-US" dirty="0"/>
                        <a:t>3</a:t>
                      </a:r>
                      <a:endParaRPr lang="en-IN" dirty="0"/>
                    </a:p>
                  </a:txBody>
                  <a:tcPr/>
                </a:tc>
                <a:extLst>
                  <a:ext uri="{0D108BD9-81ED-4DB2-BD59-A6C34878D82A}">
                    <a16:rowId xmlns:a16="http://schemas.microsoft.com/office/drawing/2014/main" val="765142005"/>
                  </a:ext>
                </a:extLst>
              </a:tr>
              <a:tr h="378985">
                <a:tc>
                  <a:txBody>
                    <a:bodyPr/>
                    <a:lstStyle/>
                    <a:p>
                      <a:pPr algn="ctr"/>
                      <a:r>
                        <a:rPr lang="en-US" dirty="0"/>
                        <a:t>2</a:t>
                      </a:r>
                      <a:endParaRPr lang="en-IN" dirty="0"/>
                    </a:p>
                  </a:txBody>
                  <a:tcPr/>
                </a:tc>
                <a:tc>
                  <a:txBody>
                    <a:bodyPr/>
                    <a:lstStyle/>
                    <a:p>
                      <a:pPr algn="ctr"/>
                      <a:r>
                        <a:rPr lang="en-US" dirty="0"/>
                        <a:t>CRITICAL</a:t>
                      </a:r>
                      <a:endParaRPr lang="en-IN" dirty="0"/>
                    </a:p>
                  </a:txBody>
                  <a:tcPr/>
                </a:tc>
                <a:tc>
                  <a:txBody>
                    <a:bodyPr/>
                    <a:lstStyle/>
                    <a:p>
                      <a:pPr algn="ctr"/>
                      <a:r>
                        <a:rPr lang="en-US" dirty="0"/>
                        <a:t>Access to admin panel</a:t>
                      </a:r>
                      <a:endParaRPr lang="en-IN" dirty="0"/>
                    </a:p>
                  </a:txBody>
                  <a:tcPr/>
                </a:tc>
                <a:tc>
                  <a:txBody>
                    <a:bodyPr/>
                    <a:lstStyle/>
                    <a:p>
                      <a:pPr algn="ctr"/>
                      <a:r>
                        <a:rPr lang="en-US" dirty="0"/>
                        <a:t>1</a:t>
                      </a:r>
                      <a:endParaRPr lang="en-IN" dirty="0"/>
                    </a:p>
                  </a:txBody>
                  <a:tcPr/>
                </a:tc>
                <a:extLst>
                  <a:ext uri="{0D108BD9-81ED-4DB2-BD59-A6C34878D82A}">
                    <a16:rowId xmlns:a16="http://schemas.microsoft.com/office/drawing/2014/main" val="1025401924"/>
                  </a:ext>
                </a:extLst>
              </a:tr>
              <a:tr h="378985">
                <a:tc>
                  <a:txBody>
                    <a:bodyPr/>
                    <a:lstStyle/>
                    <a:p>
                      <a:pPr algn="ctr"/>
                      <a:r>
                        <a:rPr lang="en-US" dirty="0"/>
                        <a:t>3</a:t>
                      </a:r>
                      <a:endParaRPr lang="en-IN" dirty="0"/>
                    </a:p>
                  </a:txBody>
                  <a:tcPr/>
                </a:tc>
                <a:tc>
                  <a:txBody>
                    <a:bodyPr/>
                    <a:lstStyle/>
                    <a:p>
                      <a:pPr algn="ctr"/>
                      <a:r>
                        <a:rPr lang="en-US" dirty="0"/>
                        <a:t>CRITICAL</a:t>
                      </a:r>
                      <a:endParaRPr lang="en-IN" dirty="0"/>
                    </a:p>
                  </a:txBody>
                  <a:tcPr/>
                </a:tc>
                <a:tc>
                  <a:txBody>
                    <a:bodyPr/>
                    <a:lstStyle/>
                    <a:p>
                      <a:pPr algn="ctr"/>
                      <a:r>
                        <a:rPr lang="en-US" dirty="0"/>
                        <a:t>Arbitrary FILE UPLOAD</a:t>
                      </a:r>
                      <a:endParaRPr lang="en-IN" dirty="0"/>
                    </a:p>
                  </a:txBody>
                  <a:tcPr/>
                </a:tc>
                <a:tc>
                  <a:txBody>
                    <a:bodyPr/>
                    <a:lstStyle/>
                    <a:p>
                      <a:pPr algn="ctr"/>
                      <a:r>
                        <a:rPr lang="en-US" dirty="0"/>
                        <a:t>2</a:t>
                      </a:r>
                      <a:endParaRPr lang="en-IN" dirty="0"/>
                    </a:p>
                  </a:txBody>
                  <a:tcPr/>
                </a:tc>
                <a:extLst>
                  <a:ext uri="{0D108BD9-81ED-4DB2-BD59-A6C34878D82A}">
                    <a16:rowId xmlns:a16="http://schemas.microsoft.com/office/drawing/2014/main" val="1300133168"/>
                  </a:ext>
                </a:extLst>
              </a:tr>
              <a:tr h="378985">
                <a:tc>
                  <a:txBody>
                    <a:bodyPr/>
                    <a:lstStyle/>
                    <a:p>
                      <a:pPr algn="ctr"/>
                      <a:r>
                        <a:rPr lang="en-US" dirty="0"/>
                        <a:t>4</a:t>
                      </a:r>
                      <a:endParaRPr lang="en-IN" dirty="0"/>
                    </a:p>
                  </a:txBody>
                  <a:tcPr/>
                </a:tc>
                <a:tc>
                  <a:txBody>
                    <a:bodyPr/>
                    <a:lstStyle/>
                    <a:p>
                      <a:pPr algn="ctr"/>
                      <a:r>
                        <a:rPr lang="en-US" dirty="0"/>
                        <a:t>CRITICAL</a:t>
                      </a:r>
                      <a:endParaRPr lang="en-IN" dirty="0"/>
                    </a:p>
                  </a:txBody>
                  <a:tcPr/>
                </a:tc>
                <a:tc>
                  <a:txBody>
                    <a:bodyPr/>
                    <a:lstStyle/>
                    <a:p>
                      <a:pPr algn="ctr"/>
                      <a:r>
                        <a:rPr lang="en-US" dirty="0"/>
                        <a:t>Account takeover by OTP Bypass</a:t>
                      </a:r>
                      <a:endParaRPr lang="en-IN" dirty="0"/>
                    </a:p>
                  </a:txBody>
                  <a:tcPr/>
                </a:tc>
                <a:tc>
                  <a:txBody>
                    <a:bodyPr/>
                    <a:lstStyle/>
                    <a:p>
                      <a:pPr algn="ctr"/>
                      <a:r>
                        <a:rPr lang="en-US" dirty="0"/>
                        <a:t>1</a:t>
                      </a:r>
                      <a:endParaRPr lang="en-IN" dirty="0"/>
                    </a:p>
                  </a:txBody>
                  <a:tcPr/>
                </a:tc>
                <a:extLst>
                  <a:ext uri="{0D108BD9-81ED-4DB2-BD59-A6C34878D82A}">
                    <a16:rowId xmlns:a16="http://schemas.microsoft.com/office/drawing/2014/main" val="3681391330"/>
                  </a:ext>
                </a:extLst>
              </a:tr>
              <a:tr h="378985">
                <a:tc>
                  <a:txBody>
                    <a:bodyPr/>
                    <a:lstStyle/>
                    <a:p>
                      <a:pPr algn="ctr"/>
                      <a:r>
                        <a:rPr lang="en-US" dirty="0"/>
                        <a:t>5</a:t>
                      </a:r>
                      <a:endParaRPr lang="en-IN" dirty="0"/>
                    </a:p>
                  </a:txBody>
                  <a:tcPr/>
                </a:tc>
                <a:tc>
                  <a:txBody>
                    <a:bodyPr/>
                    <a:lstStyle/>
                    <a:p>
                      <a:pPr algn="ctr"/>
                      <a:r>
                        <a:rPr lang="en-US" dirty="0"/>
                        <a:t>CRITICAL</a:t>
                      </a:r>
                      <a:endParaRPr lang="en-IN" dirty="0"/>
                    </a:p>
                  </a:txBody>
                  <a:tcPr/>
                </a:tc>
                <a:tc>
                  <a:txBody>
                    <a:bodyPr/>
                    <a:lstStyle/>
                    <a:p>
                      <a:pPr algn="ctr"/>
                      <a:r>
                        <a:rPr lang="en-US" dirty="0"/>
                        <a:t>CSRF</a:t>
                      </a:r>
                      <a:endParaRPr lang="en-IN" dirty="0"/>
                    </a:p>
                  </a:txBody>
                  <a:tcPr/>
                </a:tc>
                <a:tc>
                  <a:txBody>
                    <a:bodyPr/>
                    <a:lstStyle/>
                    <a:p>
                      <a:pPr algn="ctr"/>
                      <a:r>
                        <a:rPr lang="en-US" dirty="0"/>
                        <a:t>3</a:t>
                      </a:r>
                      <a:endParaRPr lang="en-IN" dirty="0"/>
                    </a:p>
                  </a:txBody>
                  <a:tcPr/>
                </a:tc>
                <a:extLst>
                  <a:ext uri="{0D108BD9-81ED-4DB2-BD59-A6C34878D82A}">
                    <a16:rowId xmlns:a16="http://schemas.microsoft.com/office/drawing/2014/main" val="126711994"/>
                  </a:ext>
                </a:extLst>
              </a:tr>
              <a:tr h="378985">
                <a:tc>
                  <a:txBody>
                    <a:bodyPr/>
                    <a:lstStyle/>
                    <a:p>
                      <a:pPr algn="ctr"/>
                      <a:r>
                        <a:rPr lang="en-US" dirty="0"/>
                        <a:t>6</a:t>
                      </a:r>
                      <a:endParaRPr lang="en-IN" dirty="0"/>
                    </a:p>
                  </a:txBody>
                  <a:tcPr/>
                </a:tc>
                <a:tc>
                  <a:txBody>
                    <a:bodyPr/>
                    <a:lstStyle/>
                    <a:p>
                      <a:pPr algn="ctr"/>
                      <a:r>
                        <a:rPr lang="en-US" dirty="0"/>
                        <a:t>SEVERE</a:t>
                      </a:r>
                      <a:endParaRPr lang="en-IN" dirty="0"/>
                    </a:p>
                  </a:txBody>
                  <a:tcPr/>
                </a:tc>
                <a:tc>
                  <a:txBody>
                    <a:bodyPr/>
                    <a:lstStyle/>
                    <a:p>
                      <a:pPr algn="ctr"/>
                      <a:r>
                        <a:rPr lang="en-US" dirty="0"/>
                        <a:t>REFLECTED Cross site scripting</a:t>
                      </a:r>
                      <a:endParaRPr lang="en-IN" dirty="0"/>
                    </a:p>
                  </a:txBody>
                  <a:tcPr/>
                </a:tc>
                <a:tc>
                  <a:txBody>
                    <a:bodyPr/>
                    <a:lstStyle/>
                    <a:p>
                      <a:pPr algn="ctr"/>
                      <a:r>
                        <a:rPr lang="en-US" dirty="0"/>
                        <a:t>1</a:t>
                      </a:r>
                      <a:endParaRPr lang="en-IN" dirty="0"/>
                    </a:p>
                  </a:txBody>
                  <a:tcPr/>
                </a:tc>
                <a:extLst>
                  <a:ext uri="{0D108BD9-81ED-4DB2-BD59-A6C34878D82A}">
                    <a16:rowId xmlns:a16="http://schemas.microsoft.com/office/drawing/2014/main" val="4076696934"/>
                  </a:ext>
                </a:extLst>
              </a:tr>
              <a:tr h="378985">
                <a:tc>
                  <a:txBody>
                    <a:bodyPr/>
                    <a:lstStyle/>
                    <a:p>
                      <a:pPr algn="ctr"/>
                      <a:r>
                        <a:rPr lang="en-US" dirty="0"/>
                        <a:t>7</a:t>
                      </a:r>
                      <a:endParaRPr lang="en-IN" dirty="0"/>
                    </a:p>
                  </a:txBody>
                  <a:tcPr/>
                </a:tc>
                <a:tc>
                  <a:txBody>
                    <a:bodyPr/>
                    <a:lstStyle/>
                    <a:p>
                      <a:pPr algn="ctr"/>
                      <a:r>
                        <a:rPr lang="en-US" dirty="0"/>
                        <a:t>SEVERE</a:t>
                      </a:r>
                      <a:endParaRPr lang="en-IN" dirty="0"/>
                    </a:p>
                  </a:txBody>
                  <a:tcPr/>
                </a:tc>
                <a:tc>
                  <a:txBody>
                    <a:bodyPr/>
                    <a:lstStyle/>
                    <a:p>
                      <a:pPr algn="ctr"/>
                      <a:r>
                        <a:rPr lang="en-US" dirty="0"/>
                        <a:t>STORED Cross site scripting</a:t>
                      </a:r>
                      <a:endParaRPr lang="en-IN" dirty="0"/>
                    </a:p>
                  </a:txBody>
                  <a:tcPr/>
                </a:tc>
                <a:tc>
                  <a:txBody>
                    <a:bodyPr/>
                    <a:lstStyle/>
                    <a:p>
                      <a:pPr algn="ctr"/>
                      <a:r>
                        <a:rPr lang="en-US" dirty="0"/>
                        <a:t>1</a:t>
                      </a:r>
                      <a:endParaRPr lang="en-IN" dirty="0"/>
                    </a:p>
                  </a:txBody>
                  <a:tcPr/>
                </a:tc>
                <a:extLst>
                  <a:ext uri="{0D108BD9-81ED-4DB2-BD59-A6C34878D82A}">
                    <a16:rowId xmlns:a16="http://schemas.microsoft.com/office/drawing/2014/main" val="1461884745"/>
                  </a:ext>
                </a:extLst>
              </a:tr>
              <a:tr h="378985">
                <a:tc>
                  <a:txBody>
                    <a:bodyPr/>
                    <a:lstStyle/>
                    <a:p>
                      <a:pPr algn="ctr"/>
                      <a:r>
                        <a:rPr lang="en-US" dirty="0"/>
                        <a:t>8</a:t>
                      </a:r>
                      <a:endParaRPr lang="en-IN" dirty="0"/>
                    </a:p>
                  </a:txBody>
                  <a:tcPr/>
                </a:tc>
                <a:tc>
                  <a:txBody>
                    <a:bodyPr/>
                    <a:lstStyle/>
                    <a:p>
                      <a:pPr algn="ctr"/>
                      <a:r>
                        <a:rPr lang="en-US" dirty="0"/>
                        <a:t>SEVERE</a:t>
                      </a:r>
                      <a:endParaRPr lang="en-IN" dirty="0"/>
                    </a:p>
                  </a:txBody>
                  <a:tcPr/>
                </a:tc>
                <a:tc>
                  <a:txBody>
                    <a:bodyPr/>
                    <a:lstStyle/>
                    <a:p>
                      <a:pPr algn="ctr"/>
                      <a:r>
                        <a:rPr lang="en-US" dirty="0"/>
                        <a:t>Common Password</a:t>
                      </a:r>
                      <a:endParaRPr lang="en-IN" dirty="0"/>
                    </a:p>
                  </a:txBody>
                  <a:tcPr/>
                </a:tc>
                <a:tc>
                  <a:txBody>
                    <a:bodyPr/>
                    <a:lstStyle/>
                    <a:p>
                      <a:pPr algn="ctr"/>
                      <a:r>
                        <a:rPr lang="en-US" dirty="0"/>
                        <a:t>1</a:t>
                      </a:r>
                      <a:endParaRPr lang="en-IN" dirty="0"/>
                    </a:p>
                  </a:txBody>
                  <a:tcPr/>
                </a:tc>
                <a:extLst>
                  <a:ext uri="{0D108BD9-81ED-4DB2-BD59-A6C34878D82A}">
                    <a16:rowId xmlns:a16="http://schemas.microsoft.com/office/drawing/2014/main" val="3549901992"/>
                  </a:ext>
                </a:extLst>
              </a:tr>
              <a:tr h="378985">
                <a:tc>
                  <a:txBody>
                    <a:bodyPr/>
                    <a:lstStyle/>
                    <a:p>
                      <a:pPr algn="ctr"/>
                      <a:r>
                        <a:rPr lang="en-US" dirty="0"/>
                        <a:t>9</a:t>
                      </a:r>
                      <a:endParaRPr lang="en-IN" dirty="0"/>
                    </a:p>
                  </a:txBody>
                  <a:tcPr/>
                </a:tc>
                <a:tc>
                  <a:txBody>
                    <a:bodyPr/>
                    <a:lstStyle/>
                    <a:p>
                      <a:pPr algn="ctr"/>
                      <a:r>
                        <a:rPr lang="en-US" dirty="0"/>
                        <a:t>SEVERE</a:t>
                      </a:r>
                      <a:endParaRPr lang="en-IN" dirty="0"/>
                    </a:p>
                  </a:txBody>
                  <a:tcPr/>
                </a:tc>
                <a:tc>
                  <a:txBody>
                    <a:bodyPr/>
                    <a:lstStyle/>
                    <a:p>
                      <a:pPr algn="ctr"/>
                      <a:r>
                        <a:rPr lang="en-US" dirty="0"/>
                        <a:t>Component with Known Vulnerability</a:t>
                      </a:r>
                      <a:endParaRPr lang="en-IN" dirty="0"/>
                    </a:p>
                  </a:txBody>
                  <a:tcPr/>
                </a:tc>
                <a:tc>
                  <a:txBody>
                    <a:bodyPr/>
                    <a:lstStyle/>
                    <a:p>
                      <a:pPr algn="ctr"/>
                      <a:r>
                        <a:rPr lang="en-US" dirty="0"/>
                        <a:t>3</a:t>
                      </a:r>
                      <a:endParaRPr lang="en-IN" dirty="0"/>
                    </a:p>
                  </a:txBody>
                  <a:tcPr/>
                </a:tc>
                <a:extLst>
                  <a:ext uri="{0D108BD9-81ED-4DB2-BD59-A6C34878D82A}">
                    <a16:rowId xmlns:a16="http://schemas.microsoft.com/office/drawing/2014/main" val="2852834481"/>
                  </a:ext>
                </a:extLst>
              </a:tr>
              <a:tr h="378985">
                <a:tc>
                  <a:txBody>
                    <a:bodyPr/>
                    <a:lstStyle/>
                    <a:p>
                      <a:pPr algn="ctr"/>
                      <a:r>
                        <a:rPr lang="en-US" dirty="0"/>
                        <a:t>10</a:t>
                      </a:r>
                      <a:endParaRPr lang="en-IN" dirty="0"/>
                    </a:p>
                  </a:txBody>
                  <a:tcPr/>
                </a:tc>
                <a:tc>
                  <a:txBody>
                    <a:bodyPr/>
                    <a:lstStyle/>
                    <a:p>
                      <a:pPr algn="ctr"/>
                      <a:r>
                        <a:rPr lang="en-US" dirty="0"/>
                        <a:t>MODERATE</a:t>
                      </a:r>
                      <a:endParaRPr lang="en-IN" dirty="0"/>
                    </a:p>
                  </a:txBody>
                  <a:tcPr/>
                </a:tc>
                <a:tc>
                  <a:txBody>
                    <a:bodyPr/>
                    <a:lstStyle/>
                    <a:p>
                      <a:pPr algn="ctr"/>
                      <a:r>
                        <a:rPr lang="en-US" dirty="0"/>
                        <a:t>Server Misconfiguration</a:t>
                      </a:r>
                      <a:endParaRPr lang="en-IN" dirty="0"/>
                    </a:p>
                  </a:txBody>
                  <a:tcPr/>
                </a:tc>
                <a:tc>
                  <a:txBody>
                    <a:bodyPr/>
                    <a:lstStyle/>
                    <a:p>
                      <a:pPr algn="ctr"/>
                      <a:r>
                        <a:rPr lang="en-US" dirty="0"/>
                        <a:t>1</a:t>
                      </a:r>
                      <a:endParaRPr lang="en-IN" dirty="0"/>
                    </a:p>
                  </a:txBody>
                  <a:tcPr/>
                </a:tc>
                <a:extLst>
                  <a:ext uri="{0D108BD9-81ED-4DB2-BD59-A6C34878D82A}">
                    <a16:rowId xmlns:a16="http://schemas.microsoft.com/office/drawing/2014/main" val="4182955273"/>
                  </a:ext>
                </a:extLst>
              </a:tr>
              <a:tr h="378985">
                <a:tc>
                  <a:txBody>
                    <a:bodyPr/>
                    <a:lstStyle/>
                    <a:p>
                      <a:pPr algn="ctr"/>
                      <a:r>
                        <a:rPr lang="en-US" dirty="0"/>
                        <a:t>11</a:t>
                      </a:r>
                      <a:endParaRPr lang="en-IN" dirty="0"/>
                    </a:p>
                  </a:txBody>
                  <a:tcPr/>
                </a:tc>
                <a:tc>
                  <a:txBody>
                    <a:bodyPr/>
                    <a:lstStyle/>
                    <a:p>
                      <a:pPr algn="ctr"/>
                      <a:r>
                        <a:rPr lang="en-US" dirty="0"/>
                        <a:t>MODERATE</a:t>
                      </a:r>
                      <a:endParaRPr lang="en-IN" dirty="0"/>
                    </a:p>
                  </a:txBody>
                  <a:tcPr/>
                </a:tc>
                <a:tc>
                  <a:txBody>
                    <a:bodyPr/>
                    <a:lstStyle/>
                    <a:p>
                      <a:pPr algn="ctr"/>
                      <a:r>
                        <a:rPr lang="en-US" dirty="0"/>
                        <a:t>Unauthorized access to user details (IDOR)</a:t>
                      </a:r>
                      <a:endParaRPr lang="en-IN" dirty="0"/>
                    </a:p>
                  </a:txBody>
                  <a:tcPr/>
                </a:tc>
                <a:tc>
                  <a:txBody>
                    <a:bodyPr/>
                    <a:lstStyle/>
                    <a:p>
                      <a:pPr algn="ctr"/>
                      <a:r>
                        <a:rPr lang="en-US" dirty="0"/>
                        <a:t>4</a:t>
                      </a:r>
                      <a:endParaRPr lang="en-IN" dirty="0"/>
                    </a:p>
                  </a:txBody>
                  <a:tcPr/>
                </a:tc>
                <a:extLst>
                  <a:ext uri="{0D108BD9-81ED-4DB2-BD59-A6C34878D82A}">
                    <a16:rowId xmlns:a16="http://schemas.microsoft.com/office/drawing/2014/main" val="2650387505"/>
                  </a:ext>
                </a:extLst>
              </a:tr>
              <a:tr h="378985">
                <a:tc>
                  <a:txBody>
                    <a:bodyPr/>
                    <a:lstStyle/>
                    <a:p>
                      <a:pPr algn="ctr"/>
                      <a:r>
                        <a:rPr lang="en-US" dirty="0"/>
                        <a:t>12</a:t>
                      </a:r>
                      <a:endParaRPr lang="en-IN" dirty="0"/>
                    </a:p>
                  </a:txBody>
                  <a:tcPr/>
                </a:tc>
                <a:tc>
                  <a:txBody>
                    <a:bodyPr/>
                    <a:lstStyle/>
                    <a:p>
                      <a:pPr algn="ctr"/>
                      <a:r>
                        <a:rPr lang="en-US" dirty="0"/>
                        <a:t>MODERATE</a:t>
                      </a:r>
                      <a:endParaRPr lang="en-IN" dirty="0"/>
                    </a:p>
                  </a:txBody>
                  <a:tcPr/>
                </a:tc>
                <a:tc>
                  <a:txBody>
                    <a:bodyPr/>
                    <a:lstStyle/>
                    <a:p>
                      <a:pPr algn="ctr"/>
                      <a:r>
                        <a:rPr lang="en-US" dirty="0"/>
                        <a:t>Directory Listings</a:t>
                      </a:r>
                      <a:endParaRPr lang="en-IN" dirty="0"/>
                    </a:p>
                  </a:txBody>
                  <a:tcPr/>
                </a:tc>
                <a:tc>
                  <a:txBody>
                    <a:bodyPr/>
                    <a:lstStyle/>
                    <a:p>
                      <a:pPr algn="ctr"/>
                      <a:r>
                        <a:rPr lang="en-US" dirty="0"/>
                        <a:t>5</a:t>
                      </a:r>
                      <a:endParaRPr lang="en-IN" dirty="0"/>
                    </a:p>
                  </a:txBody>
                  <a:tcPr/>
                </a:tc>
                <a:extLst>
                  <a:ext uri="{0D108BD9-81ED-4DB2-BD59-A6C34878D82A}">
                    <a16:rowId xmlns:a16="http://schemas.microsoft.com/office/drawing/2014/main" val="3683954093"/>
                  </a:ext>
                </a:extLst>
              </a:tr>
              <a:tr h="378985">
                <a:tc>
                  <a:txBody>
                    <a:bodyPr/>
                    <a:lstStyle/>
                    <a:p>
                      <a:pPr algn="ctr"/>
                      <a:r>
                        <a:rPr lang="en-US" dirty="0"/>
                        <a:t>13</a:t>
                      </a:r>
                      <a:endParaRPr lang="en-IN" dirty="0"/>
                    </a:p>
                  </a:txBody>
                  <a:tcPr/>
                </a:tc>
                <a:tc>
                  <a:txBody>
                    <a:bodyPr/>
                    <a:lstStyle/>
                    <a:p>
                      <a:pPr algn="ctr"/>
                      <a:r>
                        <a:rPr lang="en-US" dirty="0"/>
                        <a:t>LOW</a:t>
                      </a:r>
                      <a:endParaRPr lang="en-IN" dirty="0"/>
                    </a:p>
                  </a:txBody>
                  <a:tcPr/>
                </a:tc>
                <a:tc>
                  <a:txBody>
                    <a:bodyPr/>
                    <a:lstStyle/>
                    <a:p>
                      <a:pPr algn="ctr"/>
                      <a:r>
                        <a:rPr lang="en-US" dirty="0"/>
                        <a:t>Personal Information Leakage (PII)</a:t>
                      </a:r>
                      <a:endParaRPr lang="en-IN" dirty="0"/>
                    </a:p>
                  </a:txBody>
                  <a:tcPr/>
                </a:tc>
                <a:tc>
                  <a:txBody>
                    <a:bodyPr/>
                    <a:lstStyle/>
                    <a:p>
                      <a:pPr algn="ctr"/>
                      <a:r>
                        <a:rPr lang="en-US" dirty="0"/>
                        <a:t>2</a:t>
                      </a:r>
                      <a:endParaRPr lang="en-IN" dirty="0"/>
                    </a:p>
                  </a:txBody>
                  <a:tcPr/>
                </a:tc>
                <a:extLst>
                  <a:ext uri="{0D108BD9-81ED-4DB2-BD59-A6C34878D82A}">
                    <a16:rowId xmlns:a16="http://schemas.microsoft.com/office/drawing/2014/main" val="3714244606"/>
                  </a:ext>
                </a:extLst>
              </a:tr>
              <a:tr h="378985">
                <a:tc>
                  <a:txBody>
                    <a:bodyPr/>
                    <a:lstStyle/>
                    <a:p>
                      <a:pPr algn="ctr"/>
                      <a:r>
                        <a:rPr lang="en-US" dirty="0"/>
                        <a:t>14</a:t>
                      </a:r>
                      <a:endParaRPr lang="en-IN" dirty="0"/>
                    </a:p>
                  </a:txBody>
                  <a:tcPr/>
                </a:tc>
                <a:tc>
                  <a:txBody>
                    <a:bodyPr/>
                    <a:lstStyle/>
                    <a:p>
                      <a:pPr algn="ctr"/>
                      <a:r>
                        <a:rPr lang="en-US" dirty="0"/>
                        <a:t>LOW</a:t>
                      </a:r>
                      <a:endParaRPr lang="en-IN" dirty="0"/>
                    </a:p>
                  </a:txBody>
                  <a:tcPr/>
                </a:tc>
                <a:tc>
                  <a:txBody>
                    <a:bodyPr/>
                    <a:lstStyle/>
                    <a:p>
                      <a:pPr algn="ctr"/>
                      <a:r>
                        <a:rPr lang="en-US" dirty="0"/>
                        <a:t>Client side and Server side validation Bypass</a:t>
                      </a:r>
                      <a:endParaRPr lang="en-IN" dirty="0"/>
                    </a:p>
                  </a:txBody>
                  <a:tcPr/>
                </a:tc>
                <a:tc>
                  <a:txBody>
                    <a:bodyPr/>
                    <a:lstStyle/>
                    <a:p>
                      <a:pPr algn="ctr"/>
                      <a:r>
                        <a:rPr lang="en-US" dirty="0"/>
                        <a:t>1</a:t>
                      </a:r>
                      <a:endParaRPr lang="en-IN" dirty="0"/>
                    </a:p>
                  </a:txBody>
                  <a:tcPr/>
                </a:tc>
                <a:extLst>
                  <a:ext uri="{0D108BD9-81ED-4DB2-BD59-A6C34878D82A}">
                    <a16:rowId xmlns:a16="http://schemas.microsoft.com/office/drawing/2014/main" val="2405725823"/>
                  </a:ext>
                </a:extLst>
              </a:tr>
              <a:tr h="378985">
                <a:tc>
                  <a:txBody>
                    <a:bodyPr/>
                    <a:lstStyle/>
                    <a:p>
                      <a:pPr algn="ctr"/>
                      <a:r>
                        <a:rPr lang="en-US" dirty="0"/>
                        <a:t>15</a:t>
                      </a:r>
                      <a:endParaRPr lang="en-IN" dirty="0"/>
                    </a:p>
                  </a:txBody>
                  <a:tcPr/>
                </a:tc>
                <a:tc>
                  <a:txBody>
                    <a:bodyPr/>
                    <a:lstStyle/>
                    <a:p>
                      <a:pPr algn="ctr"/>
                      <a:r>
                        <a:rPr lang="en-US" dirty="0"/>
                        <a:t>LOW</a:t>
                      </a:r>
                      <a:endParaRPr lang="en-IN" dirty="0"/>
                    </a:p>
                  </a:txBody>
                  <a:tcPr/>
                </a:tc>
                <a:tc>
                  <a:txBody>
                    <a:bodyPr/>
                    <a:lstStyle/>
                    <a:p>
                      <a:pPr algn="ctr"/>
                      <a:r>
                        <a:rPr lang="en-US" dirty="0"/>
                        <a:t>Default Error Display</a:t>
                      </a:r>
                      <a:endParaRPr lang="en-IN" dirty="0"/>
                    </a:p>
                  </a:txBody>
                  <a:tcPr/>
                </a:tc>
                <a:tc>
                  <a:txBody>
                    <a:bodyPr/>
                    <a:lstStyle/>
                    <a:p>
                      <a:pPr algn="ctr"/>
                      <a:r>
                        <a:rPr lang="en-US" dirty="0"/>
                        <a:t>1</a:t>
                      </a:r>
                      <a:endParaRPr lang="en-IN" dirty="0"/>
                    </a:p>
                  </a:txBody>
                  <a:tcPr/>
                </a:tc>
                <a:extLst>
                  <a:ext uri="{0D108BD9-81ED-4DB2-BD59-A6C34878D82A}">
                    <a16:rowId xmlns:a16="http://schemas.microsoft.com/office/drawing/2014/main" val="3794791841"/>
                  </a:ext>
                </a:extLst>
              </a:tr>
              <a:tr h="378985">
                <a:tc>
                  <a:txBody>
                    <a:bodyPr/>
                    <a:lstStyle/>
                    <a:p>
                      <a:pPr algn="ctr"/>
                      <a:r>
                        <a:rPr lang="en-US" dirty="0"/>
                        <a:t>16</a:t>
                      </a:r>
                      <a:endParaRPr lang="en-IN" dirty="0"/>
                    </a:p>
                  </a:txBody>
                  <a:tcPr/>
                </a:tc>
                <a:tc>
                  <a:txBody>
                    <a:bodyPr/>
                    <a:lstStyle/>
                    <a:p>
                      <a:pPr algn="ctr"/>
                      <a:r>
                        <a:rPr lang="en-US" dirty="0"/>
                        <a:t>LOW</a:t>
                      </a:r>
                      <a:endParaRPr lang="en-IN" dirty="0"/>
                    </a:p>
                  </a:txBody>
                  <a:tcPr/>
                </a:tc>
                <a:tc>
                  <a:txBody>
                    <a:bodyPr/>
                    <a:lstStyle/>
                    <a:p>
                      <a:pPr algn="ctr"/>
                      <a:r>
                        <a:rPr lang="en-US" dirty="0"/>
                        <a:t>Open Redirection</a:t>
                      </a:r>
                      <a:endParaRPr lang="en-IN" dirty="0"/>
                    </a:p>
                  </a:txBody>
                  <a:tcPr/>
                </a:tc>
                <a:tc>
                  <a:txBody>
                    <a:bodyPr/>
                    <a:lstStyle/>
                    <a:p>
                      <a:pPr algn="ctr"/>
                      <a:r>
                        <a:rPr lang="en-US" dirty="0"/>
                        <a:t>2</a:t>
                      </a:r>
                      <a:endParaRPr lang="en-IN" dirty="0"/>
                    </a:p>
                  </a:txBody>
                  <a:tcPr/>
                </a:tc>
                <a:extLst>
                  <a:ext uri="{0D108BD9-81ED-4DB2-BD59-A6C34878D82A}">
                    <a16:rowId xmlns:a16="http://schemas.microsoft.com/office/drawing/2014/main" val="3059699466"/>
                  </a:ext>
                </a:extLst>
              </a:tr>
            </a:tbl>
          </a:graphicData>
        </a:graphic>
      </p:graphicFrame>
    </p:spTree>
    <p:extLst>
      <p:ext uri="{BB962C8B-B14F-4D97-AF65-F5344CB8AC3E}">
        <p14:creationId xmlns:p14="http://schemas.microsoft.com/office/powerpoint/2010/main" val="220413787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0644A-C12D-4FF1-A6B2-F9BC9086776E}"/>
              </a:ext>
            </a:extLst>
          </p:cNvPr>
          <p:cNvSpPr>
            <a:spLocks noGrp="1"/>
          </p:cNvSpPr>
          <p:nvPr>
            <p:ph type="ctrTitle"/>
          </p:nvPr>
        </p:nvSpPr>
        <p:spPr>
          <a:xfrm>
            <a:off x="408264" y="308631"/>
            <a:ext cx="11126598" cy="1291569"/>
          </a:xfrm>
        </p:spPr>
        <p:txBody>
          <a:bodyPr>
            <a:normAutofit/>
          </a:bodyPr>
          <a:lstStyle/>
          <a:p>
            <a:pPr algn="l"/>
            <a:r>
              <a:rPr lang="en-US" sz="5400" dirty="0">
                <a:latin typeface="Arial" panose="020B0604020202020204" pitchFamily="34" charset="0"/>
                <a:cs typeface="Arial" panose="020B0604020202020204" pitchFamily="34" charset="0"/>
              </a:rPr>
              <a:t>References</a:t>
            </a:r>
            <a:endParaRPr lang="en-IN" sz="5400"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6F2E78EF-9E46-4E83-BDF3-82A4F476C3CB}"/>
              </a:ext>
            </a:extLst>
          </p:cNvPr>
          <p:cNvSpPr>
            <a:spLocks noGrp="1"/>
          </p:cNvSpPr>
          <p:nvPr>
            <p:ph type="subTitle" idx="1"/>
          </p:nvPr>
        </p:nvSpPr>
        <p:spPr>
          <a:xfrm>
            <a:off x="503339" y="2382473"/>
            <a:ext cx="11341916" cy="2860645"/>
          </a:xfrm>
        </p:spPr>
        <p:txBody>
          <a:bodyPr>
            <a:normAutofit/>
          </a:bodyPr>
          <a:lstStyle/>
          <a:p>
            <a:pPr marL="342900" indent="-342900" algn="l">
              <a:buFont typeface="Arial" panose="020B0604020202020204" pitchFamily="34" charset="0"/>
              <a:buChar char="•"/>
            </a:pPr>
            <a:r>
              <a:rPr lang="en-IN" dirty="0">
                <a:hlinkClick r:id="rId2"/>
              </a:rPr>
              <a:t>https://wiki.owasp.org/index.php/Testing_Multiple_Factors_Authentication_(OWASP-AT-009)</a:t>
            </a:r>
            <a:endParaRPr lang="en-IN" dirty="0"/>
          </a:p>
          <a:p>
            <a:pPr marL="342900" indent="-342900" algn="l">
              <a:buFont typeface="Arial" panose="020B0604020202020204" pitchFamily="34" charset="0"/>
              <a:buChar char="•"/>
            </a:pPr>
            <a:r>
              <a:rPr lang="en-IN" dirty="0">
                <a:hlinkClick r:id="rId3"/>
              </a:rPr>
              <a:t>https://wiki.owasp.org/index.php/Blocking_Brute_Force_Attacks</a:t>
            </a:r>
            <a:endParaRPr lang="en-IN" dirty="0"/>
          </a:p>
          <a:p>
            <a:pPr marL="342900" indent="-342900" algn="l">
              <a:buFont typeface="Arial" panose="020B0604020202020204" pitchFamily="34" charset="0"/>
              <a:buChar char="•"/>
            </a:pPr>
            <a:r>
              <a:rPr lang="en-IN" dirty="0">
                <a:hlinkClick r:id="rId4"/>
              </a:rPr>
              <a:t>https://www.kaspersky.com/resource-center/definitions/brute-force-attack</a:t>
            </a:r>
            <a:endParaRPr lang="en-IN" dirty="0"/>
          </a:p>
          <a:p>
            <a:pPr marL="342900" indent="-342900" algn="l">
              <a:buFont typeface="Arial" panose="020B0604020202020204" pitchFamily="34" charset="0"/>
              <a:buChar char="•"/>
            </a:pPr>
            <a:r>
              <a:rPr lang="en-IN" dirty="0">
                <a:hlinkClick r:id="rId5"/>
              </a:rPr>
              <a:t>https://en.wikipedia.org/wiki/Rate_limiting</a:t>
            </a:r>
            <a:endParaRPr lang="en-IN" dirty="0"/>
          </a:p>
        </p:txBody>
      </p:sp>
    </p:spTree>
    <p:extLst>
      <p:ext uri="{BB962C8B-B14F-4D97-AF65-F5344CB8AC3E}">
        <p14:creationId xmlns:p14="http://schemas.microsoft.com/office/powerpoint/2010/main" val="347839476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F9EE0-E19C-415D-ACA6-231E9A016C19}"/>
              </a:ext>
            </a:extLst>
          </p:cNvPr>
          <p:cNvSpPr>
            <a:spLocks noGrp="1"/>
          </p:cNvSpPr>
          <p:nvPr>
            <p:ph type="title"/>
          </p:nvPr>
        </p:nvSpPr>
        <p:spPr/>
        <p:txBody>
          <a:bodyPr>
            <a:normAutofit/>
          </a:bodyPr>
          <a:lstStyle/>
          <a:p>
            <a:r>
              <a:rPr lang="en-US" sz="4800" dirty="0">
                <a:latin typeface="Arial" panose="020B0604020202020204" pitchFamily="34" charset="0"/>
                <a:cs typeface="Arial" panose="020B0604020202020204" pitchFamily="34" charset="0"/>
              </a:rPr>
              <a:t>4. Default Messages</a:t>
            </a:r>
            <a:endParaRPr lang="en-IN" sz="4800" dirty="0">
              <a:latin typeface="Arial" panose="020B0604020202020204" pitchFamily="34" charset="0"/>
              <a:cs typeface="Arial" panose="020B0604020202020204" pitchFamily="34" charset="0"/>
            </a:endParaRPr>
          </a:p>
        </p:txBody>
      </p:sp>
      <p:graphicFrame>
        <p:nvGraphicFramePr>
          <p:cNvPr id="3" name="Table 2">
            <a:extLst>
              <a:ext uri="{FF2B5EF4-FFF2-40B4-BE49-F238E27FC236}">
                <a16:creationId xmlns:a16="http://schemas.microsoft.com/office/drawing/2014/main" id="{757453A8-9FE8-4A44-8078-F951BB883279}"/>
              </a:ext>
            </a:extLst>
          </p:cNvPr>
          <p:cNvGraphicFramePr>
            <a:graphicFrameLocks noGrp="1"/>
          </p:cNvGraphicFramePr>
          <p:nvPr>
            <p:extLst>
              <p:ext uri="{D42A27DB-BD31-4B8C-83A1-F6EECF244321}">
                <p14:modId xmlns:p14="http://schemas.microsoft.com/office/powerpoint/2010/main" val="1285421076"/>
              </p:ext>
            </p:extLst>
          </p:nvPr>
        </p:nvGraphicFramePr>
        <p:xfrm>
          <a:off x="1073791" y="2194741"/>
          <a:ext cx="10050011" cy="2845085"/>
        </p:xfrm>
        <a:graphic>
          <a:graphicData uri="http://schemas.openxmlformats.org/drawingml/2006/table">
            <a:tbl>
              <a:tblPr firstRow="1" bandRow="1">
                <a:noFill/>
              </a:tblPr>
              <a:tblGrid>
                <a:gridCol w="1751824">
                  <a:extLst>
                    <a:ext uri="{9D8B030D-6E8A-4147-A177-3AD203B41FA5}">
                      <a16:colId xmlns:a16="http://schemas.microsoft.com/office/drawing/2014/main" val="2776544435"/>
                    </a:ext>
                  </a:extLst>
                </a:gridCol>
                <a:gridCol w="8298187">
                  <a:extLst>
                    <a:ext uri="{9D8B030D-6E8A-4147-A177-3AD203B41FA5}">
                      <a16:colId xmlns:a16="http://schemas.microsoft.com/office/drawing/2014/main" val="1525732848"/>
                    </a:ext>
                  </a:extLst>
                </a:gridCol>
              </a:tblGrid>
              <a:tr h="415125">
                <a:tc>
                  <a:txBody>
                    <a:bodyPr/>
                    <a:lstStyle/>
                    <a:p>
                      <a:pPr marL="0" marR="0" lvl="0" indent="0" algn="ctr"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5"/>
                    </a:solidFill>
                  </a:tcPr>
                </a:tc>
                <a:tc>
                  <a:txBody>
                    <a:bodyPr/>
                    <a:lstStyle/>
                    <a:p>
                      <a:pPr marL="0" marR="0" lvl="0" indent="0" algn="l"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5"/>
                    </a:solidFill>
                  </a:tcPr>
                </a:tc>
                <a:extLst>
                  <a:ext uri="{0D108BD9-81ED-4DB2-BD59-A6C34878D82A}">
                    <a16:rowId xmlns:a16="http://schemas.microsoft.com/office/drawing/2014/main" val="2461349899"/>
                  </a:ext>
                </a:extLst>
              </a:tr>
              <a:tr h="2406650">
                <a:tc>
                  <a:txBody>
                    <a:bodyPr/>
                    <a:lstStyle/>
                    <a:p>
                      <a:pPr marL="0" marR="0" lvl="0" indent="0" algn="ctr" rtl="0">
                        <a:spcBef>
                          <a:spcPts val="0"/>
                        </a:spcBef>
                        <a:spcAft>
                          <a:spcPts val="0"/>
                        </a:spcAft>
                        <a:buNone/>
                      </a:pPr>
                      <a:r>
                        <a:rPr lang="en-US" sz="1800" dirty="0">
                          <a:solidFill>
                            <a:srgbClr val="FFFFFF"/>
                          </a:solidFill>
                          <a:latin typeface="Calibri"/>
                          <a:ea typeface="Calibri"/>
                          <a:cs typeface="Calibri"/>
                          <a:sym typeface="Calibri"/>
                        </a:rPr>
                        <a:t>Default messages</a:t>
                      </a:r>
                      <a:endParaRPr sz="1800" dirty="0">
                        <a:solidFill>
                          <a:srgbClr val="FFFFFF"/>
                        </a:solidFill>
                        <a:latin typeface="Calibri"/>
                        <a:ea typeface="Calibri"/>
                        <a:cs typeface="Calibri"/>
                        <a:sym typeface="Calibri"/>
                      </a:endParaRPr>
                    </a:p>
                    <a:p>
                      <a:pPr marL="0" marR="0" lvl="0" indent="0" algn="ctr" rtl="0">
                        <a:spcBef>
                          <a:spcPts val="0"/>
                        </a:spcBef>
                        <a:spcAft>
                          <a:spcPts val="0"/>
                        </a:spcAft>
                        <a:buNone/>
                      </a:pPr>
                      <a:r>
                        <a:rPr lang="en-US" sz="1800" dirty="0">
                          <a:solidFill>
                            <a:srgbClr val="FFFFFF"/>
                          </a:solidFill>
                          <a:latin typeface="Calibri"/>
                          <a:ea typeface="Calibri"/>
                          <a:cs typeface="Calibri"/>
                          <a:sym typeface="Calibri"/>
                        </a:rPr>
                        <a:t>(Low)</a:t>
                      </a:r>
                      <a:endParaRPr sz="1800" dirty="0"/>
                    </a:p>
                  </a:txBody>
                  <a:tcPr marL="83000" marR="83000" marT="41500" marB="41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l" rtl="0">
                        <a:spcBef>
                          <a:spcPts val="0"/>
                        </a:spcBef>
                        <a:spcAft>
                          <a:spcPts val="0"/>
                        </a:spcAft>
                        <a:buNone/>
                      </a:pPr>
                      <a:r>
                        <a:rPr lang="en-US" sz="1300" dirty="0">
                          <a:solidFill>
                            <a:schemeClr val="dk1"/>
                          </a:solidFill>
                          <a:latin typeface="Calibri"/>
                          <a:ea typeface="Calibri"/>
                          <a:cs typeface="Calibri"/>
                          <a:sym typeface="Calibri"/>
                        </a:rPr>
                        <a:t> </a:t>
                      </a:r>
                      <a:endParaRPr sz="13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dirty="0">
                          <a:solidFill>
                            <a:schemeClr val="dk1"/>
                          </a:solidFill>
                          <a:latin typeface="Calibri"/>
                          <a:ea typeface="Calibri"/>
                          <a:cs typeface="Calibri"/>
                          <a:sym typeface="Calibri"/>
                        </a:rPr>
                        <a:t>Below mentioned URL, if add a specific payload it will show default messages.</a:t>
                      </a: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b="1" dirty="0">
                          <a:solidFill>
                            <a:schemeClr val="dk1"/>
                          </a:solidFill>
                          <a:latin typeface="Calibri"/>
                          <a:ea typeface="Calibri"/>
                          <a:cs typeface="Calibri"/>
                          <a:sym typeface="Calibri"/>
                        </a:rPr>
                        <a:t>Affected URL :</a:t>
                      </a:r>
                      <a:endParaRPr sz="1600" b="0" i="0" u="none" strike="noStrike"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600" b="0" i="0" u="none" strike="noStrike" dirty="0">
                          <a:solidFill>
                            <a:schemeClr val="dk1"/>
                          </a:solidFill>
                          <a:latin typeface="+mn-lt"/>
                          <a:ea typeface="Calibri"/>
                          <a:cs typeface="Calibri"/>
                          <a:sym typeface="Calibri"/>
                        </a:rPr>
                        <a:t>http://13.233.54.155/?includelang=lang/en.php</a:t>
                      </a:r>
                      <a:endParaRPr sz="1600" b="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endParaRPr lang="en-US" sz="1600" b="1" dirty="0">
                        <a:solidFill>
                          <a:schemeClr val="dk1"/>
                        </a:solidFill>
                        <a:latin typeface="Calibri"/>
                        <a:ea typeface="Calibri"/>
                        <a:cs typeface="Calibri"/>
                        <a:sym typeface="Calibri"/>
                      </a:endParaRPr>
                    </a:p>
                    <a:p>
                      <a:pPr marL="285750" marR="0" lvl="0" indent="-203200" algn="l" rtl="0">
                        <a:spcBef>
                          <a:spcPts val="0"/>
                        </a:spcBef>
                        <a:spcAft>
                          <a:spcPts val="0"/>
                        </a:spcAft>
                        <a:buClr>
                          <a:schemeClr val="dk1"/>
                        </a:buClr>
                        <a:buSzPts val="1300"/>
                        <a:buFont typeface="Arial"/>
                        <a:buNone/>
                      </a:pPr>
                      <a:endParaRPr sz="1600" b="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r>
                        <a:rPr lang="en-US" sz="1600" b="1" dirty="0">
                          <a:solidFill>
                            <a:schemeClr val="dk1"/>
                          </a:solidFill>
                          <a:latin typeface="Calibri"/>
                          <a:ea typeface="Calibri"/>
                          <a:cs typeface="Calibri"/>
                          <a:sym typeface="Calibri"/>
                        </a:rPr>
                        <a:t>Payload:</a:t>
                      </a:r>
                      <a:endParaRPr sz="1600" dirty="0"/>
                    </a:p>
                    <a:p>
                      <a:pPr marL="285750" marR="0" lvl="0" indent="-285750" algn="l" rtl="0">
                        <a:spcBef>
                          <a:spcPts val="0"/>
                        </a:spcBef>
                        <a:spcAft>
                          <a:spcPts val="0"/>
                        </a:spcAft>
                        <a:buClr>
                          <a:schemeClr val="dk1"/>
                        </a:buClr>
                        <a:buSzPts val="1300"/>
                        <a:buFont typeface="Arial"/>
                        <a:buChar char="•"/>
                      </a:pPr>
                      <a:r>
                        <a:rPr lang="en-US" sz="1600" b="0" dirty="0">
                          <a:solidFill>
                            <a:schemeClr val="dk1"/>
                          </a:solidFill>
                          <a:latin typeface="Calibri"/>
                          <a:ea typeface="Calibri"/>
                          <a:cs typeface="Calibri"/>
                          <a:sym typeface="Calibri"/>
                        </a:rPr>
                        <a:t>en.php’ (GET Parameter)</a:t>
                      </a:r>
                      <a:endParaRPr sz="1600" b="0" dirty="0">
                        <a:solidFill>
                          <a:schemeClr val="dk1"/>
                        </a:solidFill>
                        <a:latin typeface="Calibri"/>
                        <a:ea typeface="Calibri"/>
                        <a:cs typeface="Calibri"/>
                        <a:sym typeface="Calibri"/>
                      </a:endParaRPr>
                    </a:p>
                    <a:p>
                      <a:pPr marL="285750" marR="0" lvl="0" indent="-203200" algn="l" rtl="0">
                        <a:spcBef>
                          <a:spcPts val="0"/>
                        </a:spcBef>
                        <a:spcAft>
                          <a:spcPts val="0"/>
                        </a:spcAft>
                        <a:buClr>
                          <a:schemeClr val="dk1"/>
                        </a:buClr>
                        <a:buSzPts val="1300"/>
                        <a:buFont typeface="Arial"/>
                        <a:buNone/>
                      </a:pPr>
                      <a:endParaRPr sz="1300" b="0" dirty="0">
                        <a:solidFill>
                          <a:schemeClr val="dk1"/>
                        </a:solidFill>
                        <a:latin typeface="Calibri"/>
                        <a:ea typeface="Calibri"/>
                        <a:cs typeface="Calibri"/>
                        <a:sym typeface="Calibri"/>
                      </a:endParaRPr>
                    </a:p>
                  </a:txBody>
                  <a:tcPr marL="83000" marR="83000" marT="41500" marB="415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767625553"/>
                  </a:ext>
                </a:extLst>
              </a:tr>
            </a:tbl>
          </a:graphicData>
        </a:graphic>
      </p:graphicFrame>
    </p:spTree>
    <p:extLst>
      <p:ext uri="{BB962C8B-B14F-4D97-AF65-F5344CB8AC3E}">
        <p14:creationId xmlns:p14="http://schemas.microsoft.com/office/powerpoint/2010/main" val="249616423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D22CA-DC05-43C6-8308-9CE5A283313F}"/>
              </a:ext>
            </a:extLst>
          </p:cNvPr>
          <p:cNvSpPr>
            <a:spLocks noGrp="1"/>
          </p:cNvSpPr>
          <p:nvPr>
            <p:ph type="ctrTitle"/>
          </p:nvPr>
        </p:nvSpPr>
        <p:spPr>
          <a:xfrm>
            <a:off x="433430" y="406400"/>
            <a:ext cx="10136697" cy="1061673"/>
          </a:xfrm>
        </p:spPr>
        <p:txBody>
          <a:bodyPr/>
          <a:lstStyle/>
          <a:p>
            <a:pPr algn="l"/>
            <a:r>
              <a:rPr lang="en-US" dirty="0">
                <a:latin typeface="Arial" panose="020B0604020202020204" pitchFamily="34" charset="0"/>
                <a:cs typeface="Arial" panose="020B0604020202020204" pitchFamily="34" charset="0"/>
              </a:rPr>
              <a:t>Observation &amp; PoC</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8455F3F-8666-4E70-A41A-CBB9DDC105F3}"/>
              </a:ext>
            </a:extLst>
          </p:cNvPr>
          <p:cNvSpPr>
            <a:spLocks noGrp="1"/>
          </p:cNvSpPr>
          <p:nvPr>
            <p:ph type="subTitle" idx="1"/>
          </p:nvPr>
        </p:nvSpPr>
        <p:spPr>
          <a:xfrm>
            <a:off x="604006" y="1798405"/>
            <a:ext cx="9966121" cy="768626"/>
          </a:xfrm>
        </p:spPr>
        <p:txBody>
          <a:bodyPr/>
          <a:lstStyle/>
          <a:p>
            <a:pPr algn="l"/>
            <a:r>
              <a:rPr lang="en-US" dirty="0"/>
              <a:t>Here we added payload as shown above and we got an error.</a:t>
            </a:r>
            <a:endParaRPr lang="en-IN" dirty="0"/>
          </a:p>
        </p:txBody>
      </p:sp>
      <p:pic>
        <p:nvPicPr>
          <p:cNvPr id="5" name="Picture 4">
            <a:extLst>
              <a:ext uri="{FF2B5EF4-FFF2-40B4-BE49-F238E27FC236}">
                <a16:creationId xmlns:a16="http://schemas.microsoft.com/office/drawing/2014/main" id="{A4E5B38A-718B-4D2A-85E7-57A162FCFB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0118" y="2805421"/>
            <a:ext cx="11249636" cy="2932649"/>
          </a:xfrm>
          <a:prstGeom prst="rect">
            <a:avLst/>
          </a:prstGeom>
        </p:spPr>
      </p:pic>
    </p:spTree>
    <p:extLst>
      <p:ext uri="{BB962C8B-B14F-4D97-AF65-F5344CB8AC3E}">
        <p14:creationId xmlns:p14="http://schemas.microsoft.com/office/powerpoint/2010/main" val="320272478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D22CA-DC05-43C6-8308-9CE5A283313F}"/>
              </a:ext>
            </a:extLst>
          </p:cNvPr>
          <p:cNvSpPr>
            <a:spLocks noGrp="1"/>
          </p:cNvSpPr>
          <p:nvPr>
            <p:ph type="ctrTitle"/>
          </p:nvPr>
        </p:nvSpPr>
        <p:spPr>
          <a:xfrm>
            <a:off x="433430" y="406400"/>
            <a:ext cx="10136697" cy="1061673"/>
          </a:xfrm>
        </p:spPr>
        <p:txBody>
          <a:bodyPr/>
          <a:lstStyle/>
          <a:p>
            <a:pPr algn="l"/>
            <a:r>
              <a:rPr lang="en-US" dirty="0">
                <a:latin typeface="Arial" panose="020B0604020202020204" pitchFamily="34" charset="0"/>
                <a:cs typeface="Arial" panose="020B0604020202020204" pitchFamily="34" charset="0"/>
              </a:rPr>
              <a:t>Business Impact - Moderate</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8455F3F-8666-4E70-A41A-CBB9DDC105F3}"/>
              </a:ext>
            </a:extLst>
          </p:cNvPr>
          <p:cNvSpPr>
            <a:spLocks noGrp="1"/>
          </p:cNvSpPr>
          <p:nvPr>
            <p:ph type="subTitle" idx="1"/>
          </p:nvPr>
        </p:nvSpPr>
        <p:spPr>
          <a:xfrm>
            <a:off x="518717" y="2561802"/>
            <a:ext cx="10789643" cy="1674637"/>
          </a:xfrm>
        </p:spPr>
        <p:txBody>
          <a:bodyPr>
            <a:normAutofit/>
          </a:bodyPr>
          <a:lstStyle/>
          <a:p>
            <a:pPr algn="l"/>
            <a:r>
              <a:rPr lang="en-US" sz="2800" dirty="0"/>
              <a:t>Although this vulnerability does not have a direct impact to users or the server, though it can help the attacker in mapping the server architecture and plan further attacks on the server.</a:t>
            </a:r>
            <a:endParaRPr lang="en-IN" sz="2800" dirty="0"/>
          </a:p>
        </p:txBody>
      </p:sp>
    </p:spTree>
    <p:extLst>
      <p:ext uri="{BB962C8B-B14F-4D97-AF65-F5344CB8AC3E}">
        <p14:creationId xmlns:p14="http://schemas.microsoft.com/office/powerpoint/2010/main" val="2692128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D22CA-DC05-43C6-8308-9CE5A283313F}"/>
              </a:ext>
            </a:extLst>
          </p:cNvPr>
          <p:cNvSpPr>
            <a:spLocks noGrp="1"/>
          </p:cNvSpPr>
          <p:nvPr>
            <p:ph type="ctrTitle"/>
          </p:nvPr>
        </p:nvSpPr>
        <p:spPr>
          <a:xfrm>
            <a:off x="433430" y="406400"/>
            <a:ext cx="10136697" cy="1061673"/>
          </a:xfrm>
        </p:spPr>
        <p:txBody>
          <a:bodyPr/>
          <a:lstStyle/>
          <a:p>
            <a:pPr algn="l"/>
            <a:r>
              <a:rPr lang="en-US" dirty="0">
                <a:latin typeface="Arial" panose="020B0604020202020204" pitchFamily="34" charset="0"/>
                <a:cs typeface="Arial" panose="020B0604020202020204" pitchFamily="34" charset="0"/>
              </a:rPr>
              <a:t>Recommendations</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8455F3F-8666-4E70-A41A-CBB9DDC105F3}"/>
              </a:ext>
            </a:extLst>
          </p:cNvPr>
          <p:cNvSpPr>
            <a:spLocks noGrp="1"/>
          </p:cNvSpPr>
          <p:nvPr>
            <p:ph type="subTitle" idx="1"/>
          </p:nvPr>
        </p:nvSpPr>
        <p:spPr>
          <a:xfrm>
            <a:off x="795553" y="1754363"/>
            <a:ext cx="10789643" cy="1674637"/>
          </a:xfrm>
        </p:spPr>
        <p:txBody>
          <a:bodyPr>
            <a:normAutofit/>
          </a:bodyPr>
          <a:lstStyle/>
          <a:p>
            <a:pPr marL="457200" indent="-457200" algn="l">
              <a:buFont typeface="Arial" panose="020B0604020202020204" pitchFamily="34" charset="0"/>
              <a:buChar char="•"/>
            </a:pPr>
            <a:r>
              <a:rPr lang="en-US" sz="2800" dirty="0"/>
              <a:t>Do not display the default error messages because it not tells about the server but also sometimes about the locations. So, whenever there is an error, send it to the same page or throw some manually written error.</a:t>
            </a:r>
            <a:endParaRPr lang="en-IN" sz="2800" dirty="0"/>
          </a:p>
        </p:txBody>
      </p:sp>
      <p:sp>
        <p:nvSpPr>
          <p:cNvPr id="7" name="TextBox 6">
            <a:extLst>
              <a:ext uri="{FF2B5EF4-FFF2-40B4-BE49-F238E27FC236}">
                <a16:creationId xmlns:a16="http://schemas.microsoft.com/office/drawing/2014/main" id="{C22E5834-0E98-435E-87CF-85B14FEC1D3C}"/>
              </a:ext>
            </a:extLst>
          </p:cNvPr>
          <p:cNvSpPr txBox="1"/>
          <p:nvPr/>
        </p:nvSpPr>
        <p:spPr>
          <a:xfrm>
            <a:off x="433430" y="3984663"/>
            <a:ext cx="6094602" cy="830997"/>
          </a:xfrm>
          <a:prstGeom prst="rect">
            <a:avLst/>
          </a:prstGeom>
          <a:noFill/>
        </p:spPr>
        <p:txBody>
          <a:bodyPr wrap="square">
            <a:spAutoFit/>
          </a:bodyPr>
          <a:lstStyle/>
          <a:p>
            <a:r>
              <a:rPr lang="en-US" sz="4800" dirty="0">
                <a:latin typeface="Arial" panose="020B0604020202020204" pitchFamily="34" charset="0"/>
                <a:cs typeface="Arial" panose="020B0604020202020204" pitchFamily="34" charset="0"/>
              </a:rPr>
              <a:t>References: </a:t>
            </a:r>
            <a:endParaRPr lang="en-IN" sz="4800" dirty="0"/>
          </a:p>
        </p:txBody>
      </p:sp>
      <p:sp>
        <p:nvSpPr>
          <p:cNvPr id="9" name="TextBox 8">
            <a:extLst>
              <a:ext uri="{FF2B5EF4-FFF2-40B4-BE49-F238E27FC236}">
                <a16:creationId xmlns:a16="http://schemas.microsoft.com/office/drawing/2014/main" id="{D692723C-4F61-4663-B192-9BAB7D29713C}"/>
              </a:ext>
            </a:extLst>
          </p:cNvPr>
          <p:cNvSpPr txBox="1"/>
          <p:nvPr/>
        </p:nvSpPr>
        <p:spPr>
          <a:xfrm>
            <a:off x="882941" y="5186657"/>
            <a:ext cx="8688898" cy="400110"/>
          </a:xfrm>
          <a:prstGeom prst="rect">
            <a:avLst/>
          </a:prstGeom>
          <a:noFill/>
        </p:spPr>
        <p:txBody>
          <a:bodyPr wrap="square">
            <a:spAutoFit/>
          </a:bodyPr>
          <a:lstStyle/>
          <a:p>
            <a:r>
              <a:rPr lang="en-IN" sz="2000" dirty="0">
                <a:hlinkClick r:id="rId2"/>
              </a:rPr>
              <a:t>https://wiki.owasp.org/index.php/Improper_Error_Handling</a:t>
            </a:r>
            <a:endParaRPr lang="en-IN" sz="2000" dirty="0"/>
          </a:p>
        </p:txBody>
      </p:sp>
    </p:spTree>
    <p:extLst>
      <p:ext uri="{BB962C8B-B14F-4D97-AF65-F5344CB8AC3E}">
        <p14:creationId xmlns:p14="http://schemas.microsoft.com/office/powerpoint/2010/main" val="344171924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A71F7-1E9A-4923-BB4F-EA5CD1CE7C8F}"/>
              </a:ext>
            </a:extLst>
          </p:cNvPr>
          <p:cNvSpPr>
            <a:spLocks noGrp="1"/>
          </p:cNvSpPr>
          <p:nvPr>
            <p:ph type="title"/>
          </p:nvPr>
        </p:nvSpPr>
        <p:spPr>
          <a:xfrm>
            <a:off x="469783" y="365125"/>
            <a:ext cx="10884017" cy="1178449"/>
          </a:xfrm>
        </p:spPr>
        <p:txBody>
          <a:bodyPr/>
          <a:lstStyle/>
          <a:p>
            <a:r>
              <a:rPr lang="en-US" dirty="0">
                <a:latin typeface="Arial" panose="020B0604020202020204" pitchFamily="34" charset="0"/>
                <a:cs typeface="Arial" panose="020B0604020202020204" pitchFamily="34" charset="0"/>
              </a:rPr>
              <a:t>5. Open Redirection</a:t>
            </a:r>
            <a:endParaRPr lang="en-IN" dirty="0">
              <a:latin typeface="Arial" panose="020B0604020202020204" pitchFamily="34" charset="0"/>
              <a:cs typeface="Arial" panose="020B0604020202020204" pitchFamily="34" charset="0"/>
            </a:endParaRPr>
          </a:p>
        </p:txBody>
      </p:sp>
      <p:graphicFrame>
        <p:nvGraphicFramePr>
          <p:cNvPr id="3" name="Table 2">
            <a:extLst>
              <a:ext uri="{FF2B5EF4-FFF2-40B4-BE49-F238E27FC236}">
                <a16:creationId xmlns:a16="http://schemas.microsoft.com/office/drawing/2014/main" id="{8BF9F6E0-64DA-45BA-929E-A5D5330C7256}"/>
              </a:ext>
            </a:extLst>
          </p:cNvPr>
          <p:cNvGraphicFramePr>
            <a:graphicFrameLocks noGrp="1"/>
          </p:cNvGraphicFramePr>
          <p:nvPr>
            <p:extLst>
              <p:ext uri="{D42A27DB-BD31-4B8C-83A1-F6EECF244321}">
                <p14:modId xmlns:p14="http://schemas.microsoft.com/office/powerpoint/2010/main" val="230239475"/>
              </p:ext>
            </p:extLst>
          </p:nvPr>
        </p:nvGraphicFramePr>
        <p:xfrm>
          <a:off x="1609987" y="2130804"/>
          <a:ext cx="8909807" cy="3665989"/>
        </p:xfrm>
        <a:graphic>
          <a:graphicData uri="http://schemas.openxmlformats.org/drawingml/2006/table">
            <a:tbl>
              <a:tblPr firstRow="1" bandRow="1">
                <a:noFill/>
              </a:tblPr>
              <a:tblGrid>
                <a:gridCol w="1553074">
                  <a:extLst>
                    <a:ext uri="{9D8B030D-6E8A-4147-A177-3AD203B41FA5}">
                      <a16:colId xmlns:a16="http://schemas.microsoft.com/office/drawing/2014/main" val="2814146877"/>
                    </a:ext>
                  </a:extLst>
                </a:gridCol>
                <a:gridCol w="7356733">
                  <a:extLst>
                    <a:ext uri="{9D8B030D-6E8A-4147-A177-3AD203B41FA5}">
                      <a16:colId xmlns:a16="http://schemas.microsoft.com/office/drawing/2014/main" val="1822232315"/>
                    </a:ext>
                  </a:extLst>
                </a:gridCol>
              </a:tblGrid>
              <a:tr h="495120">
                <a:tc>
                  <a:txBody>
                    <a:bodyPr/>
                    <a:lstStyle/>
                    <a:p>
                      <a:pPr marL="0" marR="0" lvl="0" indent="0" algn="ctr"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00B0F0"/>
                    </a:solidFill>
                  </a:tcPr>
                </a:tc>
                <a:tc>
                  <a:txBody>
                    <a:bodyPr/>
                    <a:lstStyle/>
                    <a:p>
                      <a:pPr marL="0" marR="0" lvl="0" indent="0" algn="l"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00B0F0"/>
                    </a:solidFill>
                  </a:tcPr>
                </a:tc>
                <a:extLst>
                  <a:ext uri="{0D108BD9-81ED-4DB2-BD59-A6C34878D82A}">
                    <a16:rowId xmlns:a16="http://schemas.microsoft.com/office/drawing/2014/main" val="1740124074"/>
                  </a:ext>
                </a:extLst>
              </a:tr>
              <a:tr h="3170869">
                <a:tc>
                  <a:txBody>
                    <a:bodyPr/>
                    <a:lstStyle/>
                    <a:p>
                      <a:pPr marL="0" marR="0" lvl="0" indent="0" algn="ctr" rtl="0">
                        <a:spcBef>
                          <a:spcPts val="0"/>
                        </a:spcBef>
                        <a:spcAft>
                          <a:spcPts val="0"/>
                        </a:spcAft>
                        <a:buNone/>
                      </a:pPr>
                      <a:r>
                        <a:rPr lang="en-US" sz="1800" dirty="0">
                          <a:solidFill>
                            <a:srgbClr val="FFFFFF"/>
                          </a:solidFill>
                          <a:latin typeface="Calibri"/>
                          <a:ea typeface="Calibri"/>
                          <a:cs typeface="Calibri"/>
                          <a:sym typeface="Calibri"/>
                        </a:rPr>
                        <a:t>Open Redirection</a:t>
                      </a:r>
                      <a:endParaRPr sz="1800" dirty="0">
                        <a:solidFill>
                          <a:srgbClr val="FFFFFF"/>
                        </a:solidFill>
                        <a:latin typeface="Calibri"/>
                        <a:ea typeface="Calibri"/>
                        <a:cs typeface="Calibri"/>
                        <a:sym typeface="Calibri"/>
                      </a:endParaRPr>
                    </a:p>
                    <a:p>
                      <a:pPr marL="0" marR="0" lvl="0" indent="0" algn="ctr" rtl="0">
                        <a:spcBef>
                          <a:spcPts val="0"/>
                        </a:spcBef>
                        <a:spcAft>
                          <a:spcPts val="0"/>
                        </a:spcAft>
                        <a:buNone/>
                      </a:pPr>
                      <a:r>
                        <a:rPr lang="en-US" sz="1800" dirty="0">
                          <a:solidFill>
                            <a:srgbClr val="FFFFFF"/>
                          </a:solidFill>
                          <a:latin typeface="Calibri"/>
                          <a:ea typeface="Calibri"/>
                          <a:cs typeface="Calibri"/>
                          <a:sym typeface="Calibri"/>
                        </a:rPr>
                        <a:t>(Low)</a:t>
                      </a:r>
                      <a:endParaRPr sz="1800" dirty="0"/>
                    </a:p>
                  </a:txBody>
                  <a:tcPr marL="83000" marR="83000" marT="41500" marB="41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92D050"/>
                    </a:solidFill>
                  </a:tcPr>
                </a:tc>
                <a:tc>
                  <a:txBody>
                    <a:bodyPr/>
                    <a:lstStyle/>
                    <a:p>
                      <a:pPr marL="0" marR="0" lvl="0" indent="0" algn="l" rtl="0">
                        <a:spcBef>
                          <a:spcPts val="0"/>
                        </a:spcBef>
                        <a:spcAft>
                          <a:spcPts val="0"/>
                        </a:spcAft>
                        <a:buNone/>
                      </a:pPr>
                      <a:r>
                        <a:rPr lang="en-US" sz="1300" dirty="0">
                          <a:solidFill>
                            <a:schemeClr val="dk1"/>
                          </a:solidFill>
                          <a:latin typeface="Calibri"/>
                          <a:ea typeface="Calibri"/>
                          <a:cs typeface="Calibri"/>
                          <a:sym typeface="Calibri"/>
                        </a:rPr>
                        <a:t> </a:t>
                      </a:r>
                      <a:endParaRPr sz="13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dirty="0">
                          <a:solidFill>
                            <a:schemeClr val="dk1"/>
                          </a:solidFill>
                          <a:latin typeface="Calibri"/>
                          <a:ea typeface="Calibri"/>
                          <a:cs typeface="Calibri"/>
                          <a:sym typeface="Calibri"/>
                        </a:rPr>
                        <a:t>Below mentioned URLs we can change the path of redirection</a:t>
                      </a: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b="1" dirty="0">
                          <a:solidFill>
                            <a:schemeClr val="dk1"/>
                          </a:solidFill>
                          <a:latin typeface="Calibri"/>
                          <a:ea typeface="Calibri"/>
                          <a:cs typeface="Calibri"/>
                          <a:sym typeface="Calibri"/>
                        </a:rPr>
                        <a:t>Affected URL :</a:t>
                      </a:r>
                      <a:endParaRPr sz="1600" b="0" i="0" u="none" strike="noStrike"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600" b="0" i="0" u="none" strike="noStrike" dirty="0">
                          <a:solidFill>
                            <a:schemeClr val="dk1"/>
                          </a:solidFill>
                          <a:latin typeface="+mn-lt"/>
                          <a:ea typeface="Calibri"/>
                          <a:cs typeface="Calibri"/>
                          <a:sym typeface="Calibri"/>
                        </a:rPr>
                        <a:t>http://13.233.54.155/?includelang=lang/en.php</a:t>
                      </a:r>
                    </a:p>
                    <a:p>
                      <a:pPr marL="285750" marR="0" lvl="0" indent="-285750" algn="l" rtl="0">
                        <a:spcBef>
                          <a:spcPts val="0"/>
                        </a:spcBef>
                        <a:spcAft>
                          <a:spcPts val="0"/>
                        </a:spcAft>
                        <a:buClr>
                          <a:schemeClr val="dk1"/>
                        </a:buClr>
                        <a:buSzPts val="1300"/>
                        <a:buFont typeface="Arial"/>
                        <a:buChar char="•"/>
                      </a:pPr>
                      <a:r>
                        <a:rPr lang="en-IN" sz="1600" b="0" dirty="0">
                          <a:solidFill>
                            <a:schemeClr val="dk1"/>
                          </a:solidFill>
                          <a:latin typeface="+mn-lt"/>
                          <a:ea typeface="Calibri"/>
                          <a:cs typeface="Calibri"/>
                          <a:sym typeface="Calibri"/>
                        </a:rPr>
                        <a:t>http://13.233.54.155/?includelang=lang/fr.php</a:t>
                      </a:r>
                      <a:endParaRPr sz="1600" b="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endParaRPr lang="en-US" sz="1600" b="1"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r>
                        <a:rPr lang="en-US" sz="1600" b="1" dirty="0">
                          <a:solidFill>
                            <a:schemeClr val="dk1"/>
                          </a:solidFill>
                          <a:latin typeface="Calibri"/>
                          <a:ea typeface="Calibri"/>
                          <a:cs typeface="Calibri"/>
                          <a:sym typeface="Calibri"/>
                        </a:rPr>
                        <a:t>Affected Parameters :</a:t>
                      </a:r>
                      <a:endParaRPr lang="en-US" sz="1600" b="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600" b="0" dirty="0">
                          <a:solidFill>
                            <a:schemeClr val="dk1"/>
                          </a:solidFill>
                          <a:latin typeface="Calibri"/>
                          <a:ea typeface="Calibri"/>
                          <a:cs typeface="Calibri"/>
                          <a:sym typeface="Calibri"/>
                        </a:rPr>
                        <a:t>?inludinglang=  (POST parameter)</a:t>
                      </a:r>
                      <a:endParaRPr lang="en-US" sz="1600" dirty="0"/>
                    </a:p>
                    <a:p>
                      <a:pPr marL="285750" marR="0" lvl="0" indent="-203200" algn="l" rtl="0">
                        <a:spcBef>
                          <a:spcPts val="0"/>
                        </a:spcBef>
                        <a:spcAft>
                          <a:spcPts val="0"/>
                        </a:spcAft>
                        <a:buClr>
                          <a:schemeClr val="dk1"/>
                        </a:buClr>
                        <a:buSzPts val="1300"/>
                        <a:buFont typeface="Arial"/>
                        <a:buNone/>
                      </a:pPr>
                      <a:endParaRPr sz="1600" b="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r>
                        <a:rPr lang="en-US" sz="1600" b="1" dirty="0">
                          <a:solidFill>
                            <a:schemeClr val="dk1"/>
                          </a:solidFill>
                          <a:latin typeface="Calibri"/>
                          <a:ea typeface="Calibri"/>
                          <a:cs typeface="Calibri"/>
                          <a:sym typeface="Calibri"/>
                        </a:rPr>
                        <a:t>Payload:</a:t>
                      </a:r>
                      <a:endParaRPr sz="1600" dirty="0"/>
                    </a:p>
                    <a:p>
                      <a:pPr marL="285750" marR="0" lvl="0" indent="-285750" algn="l" rtl="0">
                        <a:spcBef>
                          <a:spcPts val="0"/>
                        </a:spcBef>
                        <a:spcAft>
                          <a:spcPts val="0"/>
                        </a:spcAft>
                        <a:buClr>
                          <a:schemeClr val="dk1"/>
                        </a:buClr>
                        <a:buSzPts val="1300"/>
                        <a:buFont typeface="Arial"/>
                        <a:buChar char="•"/>
                      </a:pPr>
                      <a:r>
                        <a:rPr lang="en-IN" sz="1600" b="0" dirty="0">
                          <a:solidFill>
                            <a:schemeClr val="dk1"/>
                          </a:solidFill>
                          <a:latin typeface="+mn-lt"/>
                          <a:ea typeface="Calibri"/>
                          <a:cs typeface="Calibri"/>
                          <a:sym typeface="Calibri"/>
                        </a:rPr>
                        <a:t>http://13.233.54.155/?includelang=google.com?lang/en.php</a:t>
                      </a:r>
                      <a:endParaRPr sz="1600" b="0" dirty="0">
                        <a:solidFill>
                          <a:schemeClr val="dk1"/>
                        </a:solidFill>
                        <a:latin typeface="Calibri"/>
                        <a:ea typeface="Calibri"/>
                        <a:cs typeface="Calibri"/>
                        <a:sym typeface="Calibri"/>
                      </a:endParaRPr>
                    </a:p>
                    <a:p>
                      <a:pPr marL="285750" marR="0" lvl="0" indent="-203200" algn="l" rtl="0">
                        <a:spcBef>
                          <a:spcPts val="0"/>
                        </a:spcBef>
                        <a:spcAft>
                          <a:spcPts val="0"/>
                        </a:spcAft>
                        <a:buClr>
                          <a:schemeClr val="dk1"/>
                        </a:buClr>
                        <a:buSzPts val="1300"/>
                        <a:buFont typeface="Arial"/>
                        <a:buNone/>
                      </a:pPr>
                      <a:endParaRPr sz="1300" b="0" dirty="0">
                        <a:solidFill>
                          <a:schemeClr val="dk1"/>
                        </a:solidFill>
                        <a:latin typeface="Calibri"/>
                        <a:ea typeface="Calibri"/>
                        <a:cs typeface="Calibri"/>
                        <a:sym typeface="Calibri"/>
                      </a:endParaRPr>
                    </a:p>
                  </a:txBody>
                  <a:tcPr marL="83000" marR="83000" marT="41500" marB="415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3857141330"/>
                  </a:ext>
                </a:extLst>
              </a:tr>
            </a:tbl>
          </a:graphicData>
        </a:graphic>
      </p:graphicFrame>
    </p:spTree>
    <p:extLst>
      <p:ext uri="{BB962C8B-B14F-4D97-AF65-F5344CB8AC3E}">
        <p14:creationId xmlns:p14="http://schemas.microsoft.com/office/powerpoint/2010/main" val="343116706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2326-BAE8-416F-8366-7079836F9E1A}"/>
              </a:ext>
            </a:extLst>
          </p:cNvPr>
          <p:cNvSpPr>
            <a:spLocks noGrp="1"/>
          </p:cNvSpPr>
          <p:nvPr>
            <p:ph type="ctrTitle"/>
          </p:nvPr>
        </p:nvSpPr>
        <p:spPr>
          <a:xfrm>
            <a:off x="433430" y="406400"/>
            <a:ext cx="9272631" cy="1019728"/>
          </a:xfrm>
        </p:spPr>
        <p:txBody>
          <a:bodyPr/>
          <a:lstStyle/>
          <a:p>
            <a:pPr algn="l"/>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070A5472-65CB-473B-B10B-BA5C0E573EB1}"/>
              </a:ext>
            </a:extLst>
          </p:cNvPr>
          <p:cNvSpPr>
            <a:spLocks noGrp="1"/>
          </p:cNvSpPr>
          <p:nvPr>
            <p:ph type="subTitle" idx="1"/>
          </p:nvPr>
        </p:nvSpPr>
        <p:spPr>
          <a:xfrm>
            <a:off x="433430" y="1873906"/>
            <a:ext cx="10519794" cy="667958"/>
          </a:xfrm>
        </p:spPr>
        <p:txBody>
          <a:bodyPr/>
          <a:lstStyle/>
          <a:p>
            <a:pPr algn="l"/>
            <a:r>
              <a:rPr lang="en-US" dirty="0"/>
              <a:t>Here we made changes to the URL according to the payload.</a:t>
            </a:r>
            <a:endParaRPr lang="en-IN" dirty="0"/>
          </a:p>
        </p:txBody>
      </p:sp>
      <p:pic>
        <p:nvPicPr>
          <p:cNvPr id="5" name="Picture 4">
            <a:extLst>
              <a:ext uri="{FF2B5EF4-FFF2-40B4-BE49-F238E27FC236}">
                <a16:creationId xmlns:a16="http://schemas.microsoft.com/office/drawing/2014/main" id="{02BFF8C0-AB5B-426A-BE7D-40AD514C88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9381" y="2568341"/>
            <a:ext cx="9630138" cy="3292125"/>
          </a:xfrm>
          <a:prstGeom prst="rect">
            <a:avLst/>
          </a:prstGeom>
        </p:spPr>
      </p:pic>
    </p:spTree>
    <p:extLst>
      <p:ext uri="{BB962C8B-B14F-4D97-AF65-F5344CB8AC3E}">
        <p14:creationId xmlns:p14="http://schemas.microsoft.com/office/powerpoint/2010/main" val="278089575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2326-BAE8-416F-8366-7079836F9E1A}"/>
              </a:ext>
            </a:extLst>
          </p:cNvPr>
          <p:cNvSpPr>
            <a:spLocks noGrp="1"/>
          </p:cNvSpPr>
          <p:nvPr>
            <p:ph type="ctrTitle"/>
          </p:nvPr>
        </p:nvSpPr>
        <p:spPr>
          <a:xfrm>
            <a:off x="433430" y="406400"/>
            <a:ext cx="9272631" cy="1019728"/>
          </a:xfrm>
        </p:spPr>
        <p:txBody>
          <a:bodyPr/>
          <a:lstStyle/>
          <a:p>
            <a:pPr algn="l"/>
            <a:r>
              <a:rPr lang="en-US" dirty="0">
                <a:latin typeface="Arial" panose="020B0604020202020204" pitchFamily="34" charset="0"/>
                <a:cs typeface="Arial" panose="020B0604020202020204" pitchFamily="34" charset="0"/>
              </a:rPr>
              <a:t>Proof of Concept (PoC)</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070A5472-65CB-473B-B10B-BA5C0E573EB1}"/>
              </a:ext>
            </a:extLst>
          </p:cNvPr>
          <p:cNvSpPr>
            <a:spLocks noGrp="1"/>
          </p:cNvSpPr>
          <p:nvPr>
            <p:ph type="subTitle" idx="1"/>
          </p:nvPr>
        </p:nvSpPr>
        <p:spPr>
          <a:xfrm>
            <a:off x="433430" y="1873906"/>
            <a:ext cx="10519794" cy="667958"/>
          </a:xfrm>
        </p:spPr>
        <p:txBody>
          <a:bodyPr/>
          <a:lstStyle/>
          <a:p>
            <a:pPr marL="342900" indent="-342900" algn="l">
              <a:buFont typeface="Wingdings" panose="05000000000000000000" pitchFamily="2" charset="2"/>
              <a:buChar char="Ø"/>
            </a:pPr>
            <a:r>
              <a:rPr lang="en-US" dirty="0"/>
              <a:t>We are redirected to google.</a:t>
            </a:r>
            <a:endParaRPr lang="en-IN" dirty="0"/>
          </a:p>
        </p:txBody>
      </p:sp>
      <p:pic>
        <p:nvPicPr>
          <p:cNvPr id="6" name="Picture 5">
            <a:extLst>
              <a:ext uri="{FF2B5EF4-FFF2-40B4-BE49-F238E27FC236}">
                <a16:creationId xmlns:a16="http://schemas.microsoft.com/office/drawing/2014/main" id="{E47ADD41-6D35-47D9-AFB2-71D5D61C19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3123" y="2681173"/>
            <a:ext cx="10192624" cy="3577013"/>
          </a:xfrm>
          <a:prstGeom prst="rect">
            <a:avLst/>
          </a:prstGeom>
        </p:spPr>
      </p:pic>
    </p:spTree>
    <p:extLst>
      <p:ext uri="{BB962C8B-B14F-4D97-AF65-F5344CB8AC3E}">
        <p14:creationId xmlns:p14="http://schemas.microsoft.com/office/powerpoint/2010/main" val="342787117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2326-BAE8-416F-8366-7079836F9E1A}"/>
              </a:ext>
            </a:extLst>
          </p:cNvPr>
          <p:cNvSpPr>
            <a:spLocks noGrp="1"/>
          </p:cNvSpPr>
          <p:nvPr>
            <p:ph type="ctrTitle"/>
          </p:nvPr>
        </p:nvSpPr>
        <p:spPr>
          <a:xfrm>
            <a:off x="433430" y="406400"/>
            <a:ext cx="9272631" cy="1019728"/>
          </a:xfrm>
        </p:spPr>
        <p:txBody>
          <a:bodyPr/>
          <a:lstStyle/>
          <a:p>
            <a:pPr algn="l"/>
            <a:r>
              <a:rPr lang="en-US" dirty="0">
                <a:latin typeface="Arial" panose="020B0604020202020204" pitchFamily="34" charset="0"/>
                <a:cs typeface="Arial" panose="020B0604020202020204" pitchFamily="34" charset="0"/>
              </a:rPr>
              <a:t>Business Impact - Low</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070A5472-65CB-473B-B10B-BA5C0E573EB1}"/>
              </a:ext>
            </a:extLst>
          </p:cNvPr>
          <p:cNvSpPr>
            <a:spLocks noGrp="1"/>
          </p:cNvSpPr>
          <p:nvPr>
            <p:ph type="subTitle" idx="1"/>
          </p:nvPr>
        </p:nvSpPr>
        <p:spPr>
          <a:xfrm>
            <a:off x="433430" y="2394023"/>
            <a:ext cx="10519794" cy="2932986"/>
          </a:xfrm>
        </p:spPr>
        <p:txBody>
          <a:bodyPr>
            <a:normAutofit/>
          </a:bodyPr>
          <a:lstStyle/>
          <a:p>
            <a:pPr marL="342900" indent="-342900" algn="l">
              <a:buFont typeface="Wingdings" panose="05000000000000000000" pitchFamily="2" charset="2"/>
              <a:buChar char="Ø"/>
            </a:pPr>
            <a:r>
              <a:rPr lang="en-US" sz="2800" dirty="0"/>
              <a:t>The http parameter may contain a URL value and could cause the web application to redirect the request to the specified URL. By modifying the URL</a:t>
            </a:r>
            <a:r>
              <a:rPr lang="en-IN" sz="2800" dirty="0"/>
              <a:t> value to a malicious site.</a:t>
            </a:r>
            <a:endParaRPr lang="en-US" sz="2800" dirty="0"/>
          </a:p>
        </p:txBody>
      </p:sp>
    </p:spTree>
    <p:extLst>
      <p:ext uri="{BB962C8B-B14F-4D97-AF65-F5344CB8AC3E}">
        <p14:creationId xmlns:p14="http://schemas.microsoft.com/office/powerpoint/2010/main" val="254567187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2326-BAE8-416F-8366-7079836F9E1A}"/>
              </a:ext>
            </a:extLst>
          </p:cNvPr>
          <p:cNvSpPr>
            <a:spLocks noGrp="1"/>
          </p:cNvSpPr>
          <p:nvPr>
            <p:ph type="ctrTitle"/>
          </p:nvPr>
        </p:nvSpPr>
        <p:spPr>
          <a:xfrm>
            <a:off x="433430" y="406400"/>
            <a:ext cx="9272631" cy="1019728"/>
          </a:xfrm>
        </p:spPr>
        <p:txBody>
          <a:bodyPr/>
          <a:lstStyle/>
          <a:p>
            <a:pPr algn="l"/>
            <a:r>
              <a:rPr lang="en-US" dirty="0">
                <a:latin typeface="Arial" panose="020B0604020202020204" pitchFamily="34" charset="0"/>
                <a:cs typeface="Arial" panose="020B0604020202020204" pitchFamily="34" charset="0"/>
              </a:rPr>
              <a:t>Recommendations</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070A5472-65CB-473B-B10B-BA5C0E573EB1}"/>
              </a:ext>
            </a:extLst>
          </p:cNvPr>
          <p:cNvSpPr>
            <a:spLocks noGrp="1"/>
          </p:cNvSpPr>
          <p:nvPr>
            <p:ph type="subTitle" idx="1"/>
          </p:nvPr>
        </p:nvSpPr>
        <p:spPr>
          <a:xfrm>
            <a:off x="433430" y="2139192"/>
            <a:ext cx="10519794" cy="4312408"/>
          </a:xfrm>
        </p:spPr>
        <p:txBody>
          <a:bodyPr>
            <a:normAutofit lnSpcReduction="10000"/>
          </a:bodyPr>
          <a:lstStyle/>
          <a:p>
            <a:pPr marL="342900" indent="-342900" algn="l">
              <a:buFont typeface="Wingdings" panose="05000000000000000000" pitchFamily="2" charset="2"/>
              <a:buChar char="Ø"/>
            </a:pPr>
            <a:r>
              <a:rPr lang="en-US" sz="2800" dirty="0"/>
              <a:t>Disallow Offsite Redirects.</a:t>
            </a:r>
          </a:p>
          <a:p>
            <a:pPr marL="342900" indent="-342900" algn="l">
              <a:buFont typeface="Wingdings" panose="05000000000000000000" pitchFamily="2" charset="2"/>
              <a:buChar char="Ø"/>
            </a:pPr>
            <a:r>
              <a:rPr lang="en-US" sz="2800" dirty="0"/>
              <a:t>If you have to redirect the user based on URLs, instead of using untrusted input you should always use an ID which is internally resolved to the respective URL.</a:t>
            </a:r>
          </a:p>
          <a:p>
            <a:pPr marL="342900" indent="-342900" algn="l">
              <a:buFont typeface="Wingdings" panose="05000000000000000000" pitchFamily="2" charset="2"/>
              <a:buChar char="Ø"/>
            </a:pPr>
            <a:r>
              <a:rPr lang="en-US" sz="2800" dirty="0"/>
              <a:t>If you want the user to be able to issue redirects you should use a redirection page that requires the user to click on the link instead of just redirecting them.</a:t>
            </a:r>
          </a:p>
          <a:p>
            <a:pPr marL="342900" indent="-342900" algn="l">
              <a:buFont typeface="Wingdings" panose="05000000000000000000" pitchFamily="2" charset="2"/>
              <a:buChar char="Ø"/>
            </a:pPr>
            <a:r>
              <a:rPr lang="en-US" sz="2800" dirty="0"/>
              <a:t>You should also check that the URL begins with http:// or  https:// and also invalidate all other URLs to prevent the use of malicious URLs such as JavaScript.</a:t>
            </a:r>
          </a:p>
          <a:p>
            <a:pPr marL="342900" indent="-342900" algn="l">
              <a:buFont typeface="Wingdings" panose="05000000000000000000" pitchFamily="2" charset="2"/>
              <a:buChar char="Ø"/>
            </a:pPr>
            <a:endParaRPr lang="en-US" sz="2800" dirty="0"/>
          </a:p>
        </p:txBody>
      </p:sp>
    </p:spTree>
    <p:extLst>
      <p:ext uri="{BB962C8B-B14F-4D97-AF65-F5344CB8AC3E}">
        <p14:creationId xmlns:p14="http://schemas.microsoft.com/office/powerpoint/2010/main" val="41439721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1F256-AD26-4923-B6AE-00F2A5F87ABD}"/>
              </a:ext>
            </a:extLst>
          </p:cNvPr>
          <p:cNvSpPr>
            <a:spLocks noGrp="1"/>
          </p:cNvSpPr>
          <p:nvPr>
            <p:ph type="title"/>
          </p:nvPr>
        </p:nvSpPr>
        <p:spPr/>
        <p:txBody>
          <a:bodyPr/>
          <a:lstStyle/>
          <a:p>
            <a:r>
              <a:rPr lang="en-US" dirty="0">
                <a:latin typeface="Yu Gothic UI Semibold" panose="020B0700000000000000" pitchFamily="34" charset="-128"/>
                <a:ea typeface="Yu Gothic UI Semibold" panose="020B0700000000000000" pitchFamily="34" charset="-128"/>
              </a:rPr>
              <a:t>1. SQL Injection</a:t>
            </a:r>
            <a:endParaRPr lang="en-IN" dirty="0">
              <a:latin typeface="Yu Gothic UI Semibold" panose="020B0700000000000000" pitchFamily="34" charset="-128"/>
              <a:ea typeface="Yu Gothic UI Semibold" panose="020B0700000000000000" pitchFamily="34" charset="-128"/>
            </a:endParaRPr>
          </a:p>
        </p:txBody>
      </p:sp>
      <p:graphicFrame>
        <p:nvGraphicFramePr>
          <p:cNvPr id="3" name="Table 2">
            <a:extLst>
              <a:ext uri="{FF2B5EF4-FFF2-40B4-BE49-F238E27FC236}">
                <a16:creationId xmlns:a16="http://schemas.microsoft.com/office/drawing/2014/main" id="{CEA90602-2E2A-4376-BE47-5FF1774EE0AE}"/>
              </a:ext>
            </a:extLst>
          </p:cNvPr>
          <p:cNvGraphicFramePr>
            <a:graphicFrameLocks noGrp="1"/>
          </p:cNvGraphicFramePr>
          <p:nvPr>
            <p:extLst>
              <p:ext uri="{D42A27DB-BD31-4B8C-83A1-F6EECF244321}">
                <p14:modId xmlns:p14="http://schemas.microsoft.com/office/powerpoint/2010/main" val="1285728046"/>
              </p:ext>
            </p:extLst>
          </p:nvPr>
        </p:nvGraphicFramePr>
        <p:xfrm>
          <a:off x="1736521" y="1753299"/>
          <a:ext cx="9026554" cy="4700082"/>
        </p:xfrm>
        <a:graphic>
          <a:graphicData uri="http://schemas.openxmlformats.org/drawingml/2006/table">
            <a:tbl>
              <a:tblPr firstRow="1" bandRow="1">
                <a:noFill/>
              </a:tblPr>
              <a:tblGrid>
                <a:gridCol w="1573424">
                  <a:extLst>
                    <a:ext uri="{9D8B030D-6E8A-4147-A177-3AD203B41FA5}">
                      <a16:colId xmlns:a16="http://schemas.microsoft.com/office/drawing/2014/main" val="3105557300"/>
                    </a:ext>
                  </a:extLst>
                </a:gridCol>
                <a:gridCol w="7453130">
                  <a:extLst>
                    <a:ext uri="{9D8B030D-6E8A-4147-A177-3AD203B41FA5}">
                      <a16:colId xmlns:a16="http://schemas.microsoft.com/office/drawing/2014/main" val="2885089402"/>
                    </a:ext>
                  </a:extLst>
                </a:gridCol>
              </a:tblGrid>
              <a:tr h="380362">
                <a:tc>
                  <a:txBody>
                    <a:bodyPr/>
                    <a:lstStyle/>
                    <a:p>
                      <a:pPr marL="0" marR="0" lvl="0" indent="0" algn="ctr"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92D050"/>
                    </a:solidFill>
                  </a:tcPr>
                </a:tc>
                <a:tc>
                  <a:txBody>
                    <a:bodyPr/>
                    <a:lstStyle/>
                    <a:p>
                      <a:pPr marL="0" marR="0" lvl="0" indent="0" algn="l"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92D050"/>
                    </a:solidFill>
                  </a:tcPr>
                </a:tc>
                <a:extLst>
                  <a:ext uri="{0D108BD9-81ED-4DB2-BD59-A6C34878D82A}">
                    <a16:rowId xmlns:a16="http://schemas.microsoft.com/office/drawing/2014/main" val="3747024834"/>
                  </a:ext>
                </a:extLst>
              </a:tr>
              <a:tr h="4158082">
                <a:tc>
                  <a:txBody>
                    <a:bodyPr/>
                    <a:lstStyle/>
                    <a:p>
                      <a:pPr marL="0" marR="0" lvl="0" indent="0" algn="ctr" rtl="0">
                        <a:spcBef>
                          <a:spcPts val="0"/>
                        </a:spcBef>
                        <a:spcAft>
                          <a:spcPts val="0"/>
                        </a:spcAft>
                        <a:buNone/>
                      </a:pPr>
                      <a:r>
                        <a:rPr lang="en-US" sz="2000" dirty="0">
                          <a:solidFill>
                            <a:srgbClr val="FFFFFF"/>
                          </a:solidFill>
                          <a:latin typeface="Calibri"/>
                          <a:ea typeface="Calibri"/>
                          <a:cs typeface="Calibri"/>
                          <a:sym typeface="Calibri"/>
                        </a:rPr>
                        <a:t>SQL Injection</a:t>
                      </a:r>
                      <a:endParaRPr sz="2000" dirty="0">
                        <a:solidFill>
                          <a:srgbClr val="FFFFFF"/>
                        </a:solidFill>
                        <a:latin typeface="Calibri"/>
                        <a:ea typeface="Calibri"/>
                        <a:cs typeface="Calibri"/>
                        <a:sym typeface="Calibri"/>
                      </a:endParaRPr>
                    </a:p>
                    <a:p>
                      <a:pPr marL="0" marR="0" lvl="0" indent="0" algn="ctr" rtl="0">
                        <a:spcBef>
                          <a:spcPts val="0"/>
                        </a:spcBef>
                        <a:spcAft>
                          <a:spcPts val="0"/>
                        </a:spcAft>
                        <a:buNone/>
                      </a:pPr>
                      <a:r>
                        <a:rPr lang="en-US" sz="1800" dirty="0">
                          <a:solidFill>
                            <a:srgbClr val="FFFFFF"/>
                          </a:solidFill>
                          <a:latin typeface="Calibri"/>
                          <a:ea typeface="Calibri"/>
                          <a:cs typeface="Calibri"/>
                          <a:sym typeface="Calibri"/>
                        </a:rPr>
                        <a:t>(Critical)</a:t>
                      </a:r>
                      <a:endParaRPr sz="1800" dirty="0"/>
                    </a:p>
                  </a:txBody>
                  <a:tcPr marL="83000" marR="83000" marT="41500" marB="41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00000"/>
                    </a:solidFill>
                  </a:tcPr>
                </a:tc>
                <a:tc>
                  <a:txBody>
                    <a:bodyPr/>
                    <a:lstStyle/>
                    <a:p>
                      <a:pPr marL="0" marR="0" lvl="0" indent="0" algn="l" rtl="0">
                        <a:spcBef>
                          <a:spcPts val="0"/>
                        </a:spcBef>
                        <a:spcAft>
                          <a:spcPts val="0"/>
                        </a:spcAft>
                        <a:buNone/>
                      </a:pPr>
                      <a:r>
                        <a:rPr lang="en-US" sz="1300" dirty="0">
                          <a:solidFill>
                            <a:schemeClr val="dk1"/>
                          </a:solidFill>
                          <a:latin typeface="Calibri"/>
                          <a:ea typeface="Calibri"/>
                          <a:cs typeface="Calibri"/>
                          <a:sym typeface="Calibri"/>
                        </a:rPr>
                        <a:t> </a:t>
                      </a:r>
                      <a:endParaRPr sz="13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400" dirty="0">
                          <a:solidFill>
                            <a:schemeClr val="dk1"/>
                          </a:solidFill>
                          <a:latin typeface="Calibri"/>
                          <a:ea typeface="Calibri"/>
                          <a:cs typeface="Calibri"/>
                          <a:sym typeface="Calibri"/>
                        </a:rPr>
                        <a:t>Below mentioned URL in the </a:t>
                      </a:r>
                      <a:r>
                        <a:rPr lang="en-US" sz="1400" b="1" dirty="0">
                          <a:solidFill>
                            <a:schemeClr val="dk1"/>
                          </a:solidFill>
                          <a:latin typeface="Calibri"/>
                          <a:ea typeface="Calibri"/>
                          <a:cs typeface="Calibri"/>
                          <a:sym typeface="Calibri"/>
                        </a:rPr>
                        <a:t>T-shirt/socks/shoes module </a:t>
                      </a:r>
                      <a:r>
                        <a:rPr lang="en-US" sz="1400" dirty="0">
                          <a:solidFill>
                            <a:schemeClr val="dk1"/>
                          </a:solidFill>
                          <a:latin typeface="Calibri"/>
                          <a:ea typeface="Calibri"/>
                          <a:cs typeface="Calibri"/>
                          <a:sym typeface="Calibri"/>
                        </a:rPr>
                        <a:t>is vulnerable to SQL injection attack</a:t>
                      </a:r>
                      <a:endParaRPr sz="1400" dirty="0">
                        <a:solidFill>
                          <a:schemeClr val="dk1"/>
                        </a:solidFill>
                        <a:latin typeface="Calibri"/>
                        <a:ea typeface="Calibri"/>
                        <a:cs typeface="Calibri"/>
                        <a:sym typeface="Calibri"/>
                      </a:endParaRPr>
                    </a:p>
                    <a:p>
                      <a:pPr marL="0" marR="0" lvl="0" indent="0" algn="l" rtl="0">
                        <a:spcBef>
                          <a:spcPts val="0"/>
                        </a:spcBef>
                        <a:spcAft>
                          <a:spcPts val="0"/>
                        </a:spcAft>
                        <a:buNone/>
                      </a:pPr>
                      <a:endParaRPr sz="13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400" b="1" dirty="0">
                          <a:solidFill>
                            <a:schemeClr val="dk1"/>
                          </a:solidFill>
                          <a:latin typeface="Calibri"/>
                          <a:ea typeface="Calibri"/>
                          <a:cs typeface="Calibri"/>
                          <a:sym typeface="Calibri"/>
                        </a:rPr>
                        <a:t>Affected URL :</a:t>
                      </a:r>
                      <a:endParaRPr sz="1400" b="0" i="0" u="none" strike="noStrike"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400" b="0" i="0" u="none" strike="noStrike" dirty="0">
                          <a:solidFill>
                            <a:schemeClr val="dk1"/>
                          </a:solidFill>
                          <a:latin typeface="Calibri"/>
                          <a:ea typeface="Calibri"/>
                          <a:cs typeface="Calibri"/>
                          <a:sym typeface="Calibri"/>
                        </a:rPr>
                        <a:t>http://13.232.196.71/products.php?cat=1</a:t>
                      </a:r>
                      <a:endParaRPr sz="1400" b="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endParaRPr lang="en-US" sz="1400" b="1"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r>
                        <a:rPr lang="en-US" sz="1400" b="1" dirty="0">
                          <a:solidFill>
                            <a:schemeClr val="dk1"/>
                          </a:solidFill>
                          <a:latin typeface="Calibri"/>
                          <a:ea typeface="Calibri"/>
                          <a:cs typeface="Calibri"/>
                          <a:sym typeface="Calibri"/>
                        </a:rPr>
                        <a:t>Affected Parameters :</a:t>
                      </a:r>
                      <a:endParaRPr sz="1400" b="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400" b="0" dirty="0">
                          <a:solidFill>
                            <a:schemeClr val="dk1"/>
                          </a:solidFill>
                          <a:latin typeface="Calibri"/>
                          <a:ea typeface="Calibri"/>
                          <a:cs typeface="Calibri"/>
                          <a:sym typeface="Calibri"/>
                        </a:rPr>
                        <a:t>cat (GET parameter)</a:t>
                      </a:r>
                      <a:endParaRPr sz="1400" dirty="0"/>
                    </a:p>
                    <a:p>
                      <a:pPr marL="285750" marR="0" lvl="0" indent="-203200" algn="l" rtl="0">
                        <a:spcBef>
                          <a:spcPts val="0"/>
                        </a:spcBef>
                        <a:spcAft>
                          <a:spcPts val="0"/>
                        </a:spcAft>
                        <a:buClr>
                          <a:schemeClr val="dk1"/>
                        </a:buClr>
                        <a:buSzPts val="1300"/>
                        <a:buFont typeface="Arial"/>
                        <a:buNone/>
                      </a:pPr>
                      <a:endParaRPr sz="1400" b="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r>
                        <a:rPr lang="en-US" sz="1400" b="1" dirty="0">
                          <a:solidFill>
                            <a:schemeClr val="dk1"/>
                          </a:solidFill>
                          <a:latin typeface="Calibri"/>
                          <a:ea typeface="Calibri"/>
                          <a:cs typeface="Calibri"/>
                          <a:sym typeface="Calibri"/>
                        </a:rPr>
                        <a:t>Payload:</a:t>
                      </a:r>
                      <a:endParaRPr sz="1400" dirty="0"/>
                    </a:p>
                    <a:p>
                      <a:pPr marL="285750" marR="0" lvl="0" indent="-285750" algn="l" rtl="0">
                        <a:spcBef>
                          <a:spcPts val="0"/>
                        </a:spcBef>
                        <a:spcAft>
                          <a:spcPts val="0"/>
                        </a:spcAft>
                        <a:buClr>
                          <a:schemeClr val="dk1"/>
                        </a:buClr>
                        <a:buSzPts val="1300"/>
                        <a:buFont typeface="Arial"/>
                        <a:buChar char="•"/>
                      </a:pPr>
                      <a:r>
                        <a:rPr lang="en-US" sz="1400" b="0" dirty="0">
                          <a:solidFill>
                            <a:schemeClr val="dk1"/>
                          </a:solidFill>
                          <a:latin typeface="Calibri"/>
                          <a:ea typeface="Calibri"/>
                          <a:cs typeface="Calibri"/>
                          <a:sym typeface="Calibri"/>
                        </a:rPr>
                        <a:t>Cat=1’</a:t>
                      </a:r>
                      <a:endParaRPr sz="1400" b="0" dirty="0">
                        <a:solidFill>
                          <a:schemeClr val="dk1"/>
                        </a:solidFill>
                        <a:latin typeface="Calibri"/>
                        <a:ea typeface="Calibri"/>
                        <a:cs typeface="Calibri"/>
                        <a:sym typeface="Calibri"/>
                      </a:endParaRPr>
                    </a:p>
                    <a:p>
                      <a:pPr marL="285750" marR="0" lvl="0" indent="-203200" algn="l" rtl="0">
                        <a:spcBef>
                          <a:spcPts val="0"/>
                        </a:spcBef>
                        <a:spcAft>
                          <a:spcPts val="0"/>
                        </a:spcAft>
                        <a:buClr>
                          <a:schemeClr val="dk1"/>
                        </a:buClr>
                        <a:buSzPts val="1300"/>
                        <a:buFont typeface="Arial"/>
                        <a:buNone/>
                      </a:pPr>
                      <a:endParaRPr lang="en-US" sz="1400" b="0" dirty="0">
                        <a:solidFill>
                          <a:schemeClr val="dk1"/>
                        </a:solidFill>
                        <a:latin typeface="Calibri"/>
                        <a:ea typeface="Calibri"/>
                        <a:cs typeface="Calibri"/>
                        <a:sym typeface="Calibri"/>
                      </a:endParaRPr>
                    </a:p>
                    <a:p>
                      <a:pPr marL="285750" marR="0" lvl="0" indent="-203200" algn="l" rtl="0">
                        <a:spcBef>
                          <a:spcPts val="0"/>
                        </a:spcBef>
                        <a:spcAft>
                          <a:spcPts val="0"/>
                        </a:spcAft>
                        <a:buClr>
                          <a:schemeClr val="dk1"/>
                        </a:buClr>
                        <a:buSzPts val="1300"/>
                        <a:buFont typeface="Arial"/>
                        <a:buNone/>
                      </a:pPr>
                      <a:r>
                        <a:rPr lang="en-US" sz="1400" b="1" dirty="0">
                          <a:solidFill>
                            <a:schemeClr val="dk1"/>
                          </a:solidFill>
                          <a:latin typeface="Calibri"/>
                          <a:ea typeface="Calibri"/>
                          <a:cs typeface="Calibri"/>
                          <a:sym typeface="Calibri"/>
                        </a:rPr>
                        <a:t>Affected URL :</a:t>
                      </a:r>
                    </a:p>
                    <a:p>
                      <a:pPr marL="368300" marR="0" lvl="0" indent="-285750" algn="l" rtl="0">
                        <a:spcBef>
                          <a:spcPts val="0"/>
                        </a:spcBef>
                        <a:spcAft>
                          <a:spcPts val="0"/>
                        </a:spcAft>
                        <a:buClr>
                          <a:schemeClr val="dk1"/>
                        </a:buClr>
                        <a:buSzPts val="1300"/>
                        <a:buFont typeface="Arial" panose="020B0604020202020204" pitchFamily="34" charset="0"/>
                        <a:buChar char="•"/>
                      </a:pPr>
                      <a:r>
                        <a:rPr lang="en-US" sz="1400" b="0" dirty="0">
                          <a:solidFill>
                            <a:schemeClr val="dk1"/>
                          </a:solidFill>
                          <a:latin typeface="+mn-lt"/>
                          <a:ea typeface="Calibri"/>
                          <a:cs typeface="Calibri"/>
                          <a:sym typeface="Calibri"/>
                        </a:rPr>
                        <a:t>http://13.235.115.178/products.php?q=socks</a:t>
                      </a:r>
                    </a:p>
                    <a:p>
                      <a:pPr marL="368300" marR="0" lvl="0" indent="-285750" algn="l" rtl="0">
                        <a:spcBef>
                          <a:spcPts val="0"/>
                        </a:spcBef>
                        <a:spcAft>
                          <a:spcPts val="0"/>
                        </a:spcAft>
                        <a:buClr>
                          <a:schemeClr val="dk1"/>
                        </a:buClr>
                        <a:buSzPts val="1300"/>
                        <a:buFont typeface="Arial" panose="020B0604020202020204" pitchFamily="34" charset="0"/>
                        <a:buChar char="•"/>
                      </a:pPr>
                      <a:endParaRPr lang="en-US" sz="1400" b="0" dirty="0">
                        <a:solidFill>
                          <a:schemeClr val="dk1"/>
                        </a:solidFill>
                        <a:latin typeface="+mn-lt"/>
                        <a:ea typeface="Calibri"/>
                        <a:cs typeface="Calibri"/>
                        <a:sym typeface="Calibri"/>
                      </a:endParaRPr>
                    </a:p>
                    <a:p>
                      <a:pPr marL="82550" marR="0" lvl="0" indent="0" algn="l" rtl="0">
                        <a:spcBef>
                          <a:spcPts val="0"/>
                        </a:spcBef>
                        <a:spcAft>
                          <a:spcPts val="0"/>
                        </a:spcAft>
                        <a:buClr>
                          <a:schemeClr val="dk1"/>
                        </a:buClr>
                        <a:buSzPts val="1300"/>
                        <a:buFont typeface="Arial" panose="020B0604020202020204" pitchFamily="34" charset="0"/>
                        <a:buNone/>
                      </a:pPr>
                      <a:r>
                        <a:rPr lang="en-US" sz="1400" b="1" dirty="0">
                          <a:solidFill>
                            <a:schemeClr val="dk1"/>
                          </a:solidFill>
                          <a:latin typeface="+mn-lt"/>
                          <a:ea typeface="Calibri"/>
                          <a:cs typeface="Calibri"/>
                          <a:sym typeface="Calibri"/>
                        </a:rPr>
                        <a:t>Affected Parameters :</a:t>
                      </a:r>
                    </a:p>
                    <a:p>
                      <a:pPr marL="368300" marR="0" lvl="0" indent="-285750" algn="l" rtl="0">
                        <a:spcBef>
                          <a:spcPts val="0"/>
                        </a:spcBef>
                        <a:spcAft>
                          <a:spcPts val="0"/>
                        </a:spcAft>
                        <a:buClr>
                          <a:schemeClr val="dk1"/>
                        </a:buClr>
                        <a:buSzPts val="1300"/>
                        <a:buFont typeface="Arial" panose="020B0604020202020204" pitchFamily="34" charset="0"/>
                        <a:buChar char="•"/>
                      </a:pPr>
                      <a:r>
                        <a:rPr lang="en-US" sz="1400" b="0" dirty="0">
                          <a:solidFill>
                            <a:schemeClr val="dk1"/>
                          </a:solidFill>
                          <a:latin typeface="+mn-lt"/>
                          <a:ea typeface="Calibri"/>
                          <a:cs typeface="Calibri"/>
                          <a:sym typeface="Calibri"/>
                        </a:rPr>
                        <a:t>q (GET parameter)</a:t>
                      </a:r>
                    </a:p>
                    <a:p>
                      <a:pPr marL="368300" marR="0" lvl="0" indent="-285750" algn="l" rtl="0">
                        <a:spcBef>
                          <a:spcPts val="0"/>
                        </a:spcBef>
                        <a:spcAft>
                          <a:spcPts val="0"/>
                        </a:spcAft>
                        <a:buClr>
                          <a:schemeClr val="dk1"/>
                        </a:buClr>
                        <a:buSzPts val="1300"/>
                        <a:buFont typeface="Arial" panose="020B0604020202020204" pitchFamily="34" charset="0"/>
                        <a:buChar char="•"/>
                      </a:pPr>
                      <a:endParaRPr lang="en-US" sz="1400" b="0" dirty="0">
                        <a:solidFill>
                          <a:schemeClr val="dk1"/>
                        </a:solidFill>
                        <a:latin typeface="+mn-lt"/>
                        <a:ea typeface="Calibri"/>
                        <a:cs typeface="Calibri"/>
                        <a:sym typeface="Calibri"/>
                      </a:endParaRPr>
                    </a:p>
                    <a:p>
                      <a:pPr marL="82550" marR="0" lvl="0" indent="0" algn="l" rtl="0">
                        <a:spcBef>
                          <a:spcPts val="0"/>
                        </a:spcBef>
                        <a:spcAft>
                          <a:spcPts val="0"/>
                        </a:spcAft>
                        <a:buClr>
                          <a:schemeClr val="dk1"/>
                        </a:buClr>
                        <a:buSzPts val="1300"/>
                        <a:buFont typeface="Arial" panose="020B0604020202020204" pitchFamily="34" charset="0"/>
                        <a:buNone/>
                      </a:pPr>
                      <a:r>
                        <a:rPr lang="en-US" sz="1400" b="1" dirty="0">
                          <a:solidFill>
                            <a:schemeClr val="dk1"/>
                          </a:solidFill>
                          <a:latin typeface="+mn-lt"/>
                          <a:ea typeface="Calibri"/>
                          <a:cs typeface="Calibri"/>
                          <a:sym typeface="Calibri"/>
                        </a:rPr>
                        <a:t>Payload :</a:t>
                      </a:r>
                    </a:p>
                    <a:p>
                      <a:pPr marL="368300" marR="0" lvl="0" indent="-285750" algn="l" rtl="0">
                        <a:spcBef>
                          <a:spcPts val="0"/>
                        </a:spcBef>
                        <a:spcAft>
                          <a:spcPts val="0"/>
                        </a:spcAft>
                        <a:buClr>
                          <a:schemeClr val="dk1"/>
                        </a:buClr>
                        <a:buSzPts val="1300"/>
                        <a:buFont typeface="Arial" panose="020B0604020202020204" pitchFamily="34" charset="0"/>
                        <a:buChar char="•"/>
                      </a:pPr>
                      <a:r>
                        <a:rPr lang="en-US" sz="1400" b="0" dirty="0">
                          <a:solidFill>
                            <a:schemeClr val="dk1"/>
                          </a:solidFill>
                          <a:latin typeface="+mn-lt"/>
                          <a:ea typeface="Calibri"/>
                          <a:cs typeface="Calibri"/>
                          <a:sym typeface="Calibri"/>
                        </a:rPr>
                        <a:t>q=socks’</a:t>
                      </a:r>
                    </a:p>
                  </a:txBody>
                  <a:tcPr marL="83000" marR="83000" marT="41500" marB="415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173664692"/>
                  </a:ext>
                </a:extLst>
              </a:tr>
            </a:tbl>
          </a:graphicData>
        </a:graphic>
      </p:graphicFrame>
    </p:spTree>
    <p:extLst>
      <p:ext uri="{BB962C8B-B14F-4D97-AF65-F5344CB8AC3E}">
        <p14:creationId xmlns:p14="http://schemas.microsoft.com/office/powerpoint/2010/main" val="7484495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2326-BAE8-416F-8366-7079836F9E1A}"/>
              </a:ext>
            </a:extLst>
          </p:cNvPr>
          <p:cNvSpPr>
            <a:spLocks noGrp="1"/>
          </p:cNvSpPr>
          <p:nvPr>
            <p:ph type="ctrTitle"/>
          </p:nvPr>
        </p:nvSpPr>
        <p:spPr>
          <a:xfrm>
            <a:off x="433430" y="406400"/>
            <a:ext cx="9272631" cy="1019728"/>
          </a:xfrm>
        </p:spPr>
        <p:txBody>
          <a:bodyPr/>
          <a:lstStyle/>
          <a:p>
            <a:pPr algn="l"/>
            <a:r>
              <a:rPr lang="en-US" dirty="0">
                <a:latin typeface="Arial" panose="020B0604020202020204" pitchFamily="34" charset="0"/>
                <a:cs typeface="Arial" panose="020B0604020202020204" pitchFamily="34" charset="0"/>
              </a:rPr>
              <a:t>References</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070A5472-65CB-473B-B10B-BA5C0E573EB1}"/>
              </a:ext>
            </a:extLst>
          </p:cNvPr>
          <p:cNvSpPr>
            <a:spLocks noGrp="1"/>
          </p:cNvSpPr>
          <p:nvPr>
            <p:ph type="subTitle" idx="1"/>
          </p:nvPr>
        </p:nvSpPr>
        <p:spPr>
          <a:xfrm>
            <a:off x="500542" y="2256638"/>
            <a:ext cx="10519794" cy="2869035"/>
          </a:xfrm>
        </p:spPr>
        <p:txBody>
          <a:bodyPr>
            <a:normAutofit fontScale="92500" lnSpcReduction="10000"/>
          </a:bodyPr>
          <a:lstStyle/>
          <a:p>
            <a:pPr marL="342900" indent="-342900" algn="l">
              <a:buFont typeface="Wingdings" panose="05000000000000000000" pitchFamily="2" charset="2"/>
              <a:buChar char="Ø"/>
            </a:pPr>
            <a:r>
              <a:rPr lang="en-IN" dirty="0">
                <a:hlinkClick r:id="rId2"/>
              </a:rPr>
              <a:t>https://cwe.mitre.org/data/definitions/601.html</a:t>
            </a:r>
            <a:endParaRPr lang="en-IN" dirty="0"/>
          </a:p>
          <a:p>
            <a:pPr algn="l"/>
            <a:endParaRPr lang="en-IN" dirty="0"/>
          </a:p>
          <a:p>
            <a:pPr marL="342900" indent="-342900" algn="l">
              <a:buFont typeface="Wingdings" panose="05000000000000000000" pitchFamily="2" charset="2"/>
              <a:buChar char="Ø"/>
            </a:pPr>
            <a:r>
              <a:rPr lang="en-IN" dirty="0">
                <a:hlinkClick r:id="rId3"/>
              </a:rPr>
              <a:t>https://www.netsparker.com/blog/web-security/open-redirection-vulnerability-information-prevention/#:~:text=What%20Is%20the%20Impact%20of,cases%20even%20cause%20XSS%20attacks.</a:t>
            </a:r>
            <a:endParaRPr lang="en-IN" dirty="0"/>
          </a:p>
          <a:p>
            <a:pPr algn="l"/>
            <a:endParaRPr lang="en-IN" dirty="0"/>
          </a:p>
          <a:p>
            <a:pPr marL="342900" indent="-342900" algn="l">
              <a:buFont typeface="Wingdings" panose="05000000000000000000" pitchFamily="2" charset="2"/>
              <a:buChar char="Ø"/>
            </a:pPr>
            <a:r>
              <a:rPr lang="en-IN" dirty="0">
                <a:hlinkClick r:id="rId4"/>
              </a:rPr>
              <a:t>https://blog.detectify.com/2019/05/16/the-real-impact-of-an-open-redirect/</a:t>
            </a:r>
            <a:endParaRPr lang="en-IN" dirty="0"/>
          </a:p>
          <a:p>
            <a:pPr marL="342900" indent="-342900" algn="l">
              <a:buFont typeface="Wingdings" panose="05000000000000000000" pitchFamily="2" charset="2"/>
              <a:buChar char="Ø"/>
            </a:pPr>
            <a:endParaRPr lang="en-US" dirty="0"/>
          </a:p>
        </p:txBody>
      </p:sp>
    </p:spTree>
    <p:extLst>
      <p:ext uri="{BB962C8B-B14F-4D97-AF65-F5344CB8AC3E}">
        <p14:creationId xmlns:p14="http://schemas.microsoft.com/office/powerpoint/2010/main" val="26803390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6E986-2C4B-4F07-82CB-8C8532E4FF49}"/>
              </a:ext>
            </a:extLst>
          </p:cNvPr>
          <p:cNvSpPr>
            <a:spLocks noGrp="1"/>
          </p:cNvSpPr>
          <p:nvPr>
            <p:ph type="title"/>
          </p:nvPr>
        </p:nvSpPr>
        <p:spPr>
          <a:xfrm>
            <a:off x="612396" y="365126"/>
            <a:ext cx="10741404" cy="1253950"/>
          </a:xfrm>
        </p:spPr>
        <p:txBody>
          <a:bodyPr>
            <a:normAutofit/>
          </a:bodyPr>
          <a:lstStyle/>
          <a:p>
            <a:r>
              <a:rPr lang="en-US" sz="4800" dirty="0">
                <a:latin typeface="Arial" panose="020B0604020202020204" pitchFamily="34" charset="0"/>
                <a:cs typeface="Arial" panose="020B0604020202020204" pitchFamily="34" charset="0"/>
              </a:rPr>
              <a:t>6. CSRF</a:t>
            </a:r>
            <a:endParaRPr lang="en-IN" sz="4800" dirty="0">
              <a:latin typeface="Arial" panose="020B0604020202020204" pitchFamily="34" charset="0"/>
              <a:cs typeface="Arial" panose="020B0604020202020204" pitchFamily="34" charset="0"/>
            </a:endParaRPr>
          </a:p>
        </p:txBody>
      </p:sp>
      <p:graphicFrame>
        <p:nvGraphicFramePr>
          <p:cNvPr id="3" name="Table 2">
            <a:extLst>
              <a:ext uri="{FF2B5EF4-FFF2-40B4-BE49-F238E27FC236}">
                <a16:creationId xmlns:a16="http://schemas.microsoft.com/office/drawing/2014/main" id="{48BCA11F-D51C-4D72-9B54-8C039E18BD3D}"/>
              </a:ext>
            </a:extLst>
          </p:cNvPr>
          <p:cNvGraphicFramePr>
            <a:graphicFrameLocks noGrp="1"/>
          </p:cNvGraphicFramePr>
          <p:nvPr>
            <p:extLst>
              <p:ext uri="{D42A27DB-BD31-4B8C-83A1-F6EECF244321}">
                <p14:modId xmlns:p14="http://schemas.microsoft.com/office/powerpoint/2010/main" val="2276051339"/>
              </p:ext>
            </p:extLst>
          </p:nvPr>
        </p:nvGraphicFramePr>
        <p:xfrm>
          <a:off x="1106647" y="1392572"/>
          <a:ext cx="9815819" cy="5259898"/>
        </p:xfrm>
        <a:graphic>
          <a:graphicData uri="http://schemas.openxmlformats.org/drawingml/2006/table">
            <a:tbl>
              <a:tblPr firstRow="1" bandRow="1">
                <a:noFill/>
              </a:tblPr>
              <a:tblGrid>
                <a:gridCol w="1711001">
                  <a:extLst>
                    <a:ext uri="{9D8B030D-6E8A-4147-A177-3AD203B41FA5}">
                      <a16:colId xmlns:a16="http://schemas.microsoft.com/office/drawing/2014/main" val="2332076003"/>
                    </a:ext>
                  </a:extLst>
                </a:gridCol>
                <a:gridCol w="8104818">
                  <a:extLst>
                    <a:ext uri="{9D8B030D-6E8A-4147-A177-3AD203B41FA5}">
                      <a16:colId xmlns:a16="http://schemas.microsoft.com/office/drawing/2014/main" val="3789528086"/>
                    </a:ext>
                  </a:extLst>
                </a:gridCol>
              </a:tblGrid>
              <a:tr h="352966">
                <a:tc>
                  <a:txBody>
                    <a:bodyPr/>
                    <a:lstStyle/>
                    <a:p>
                      <a:pPr marL="0" marR="0" lvl="0" indent="0" algn="ctr"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00B0F0"/>
                    </a:solidFill>
                  </a:tcPr>
                </a:tc>
                <a:tc>
                  <a:txBody>
                    <a:bodyPr/>
                    <a:lstStyle/>
                    <a:p>
                      <a:pPr marL="0" marR="0" lvl="0" indent="0" algn="l"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00B0F0"/>
                    </a:solidFill>
                  </a:tcPr>
                </a:tc>
                <a:extLst>
                  <a:ext uri="{0D108BD9-81ED-4DB2-BD59-A6C34878D82A}">
                    <a16:rowId xmlns:a16="http://schemas.microsoft.com/office/drawing/2014/main" val="1008403514"/>
                  </a:ext>
                </a:extLst>
              </a:tr>
              <a:tr h="4906932">
                <a:tc>
                  <a:txBody>
                    <a:bodyPr/>
                    <a:lstStyle/>
                    <a:p>
                      <a:pPr marL="0" marR="0" lvl="0" indent="0" algn="ctr" rtl="0">
                        <a:spcBef>
                          <a:spcPts val="0"/>
                        </a:spcBef>
                        <a:spcAft>
                          <a:spcPts val="0"/>
                        </a:spcAft>
                        <a:buNone/>
                      </a:pPr>
                      <a:r>
                        <a:rPr lang="en-US" sz="1800" dirty="0">
                          <a:solidFill>
                            <a:srgbClr val="FFFFFF"/>
                          </a:solidFill>
                          <a:latin typeface="Calibri"/>
                          <a:ea typeface="Calibri"/>
                          <a:cs typeface="Calibri"/>
                          <a:sym typeface="Calibri"/>
                        </a:rPr>
                        <a:t>Unauthorized Access to Customer Details</a:t>
                      </a:r>
                      <a:endParaRPr sz="1800" dirty="0">
                        <a:solidFill>
                          <a:srgbClr val="FFFFFF"/>
                        </a:solidFill>
                        <a:latin typeface="Calibri"/>
                        <a:ea typeface="Calibri"/>
                        <a:cs typeface="Calibri"/>
                        <a:sym typeface="Calibri"/>
                      </a:endParaRPr>
                    </a:p>
                    <a:p>
                      <a:pPr marL="0" marR="0" lvl="0" indent="0" algn="ctr" rtl="0">
                        <a:spcBef>
                          <a:spcPts val="0"/>
                        </a:spcBef>
                        <a:spcAft>
                          <a:spcPts val="0"/>
                        </a:spcAft>
                        <a:buNone/>
                      </a:pPr>
                      <a:r>
                        <a:rPr lang="en-US" sz="1800" dirty="0">
                          <a:solidFill>
                            <a:srgbClr val="FFFFFF"/>
                          </a:solidFill>
                          <a:latin typeface="Calibri"/>
                          <a:ea typeface="Calibri"/>
                          <a:cs typeface="Calibri"/>
                          <a:sym typeface="Calibri"/>
                        </a:rPr>
                        <a:t>(Critical)</a:t>
                      </a:r>
                      <a:endParaRPr sz="1800" dirty="0"/>
                    </a:p>
                  </a:txBody>
                  <a:tcPr marL="83000" marR="83000" marT="41500" marB="41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00000"/>
                    </a:solidFill>
                  </a:tcPr>
                </a:tc>
                <a:tc>
                  <a:txBody>
                    <a:bodyPr/>
                    <a:lstStyle/>
                    <a:p>
                      <a:pPr marL="0" marR="0" lvl="0" indent="0" algn="l" rtl="0">
                        <a:spcBef>
                          <a:spcPts val="0"/>
                        </a:spcBef>
                        <a:spcAft>
                          <a:spcPts val="0"/>
                        </a:spcAft>
                        <a:buNone/>
                      </a:pPr>
                      <a:r>
                        <a:rPr lang="en-US" sz="1300" dirty="0">
                          <a:solidFill>
                            <a:schemeClr val="dk1"/>
                          </a:solidFill>
                          <a:latin typeface="Calibri"/>
                          <a:ea typeface="Calibri"/>
                          <a:cs typeface="Calibri"/>
                          <a:sym typeface="Calibri"/>
                        </a:rPr>
                        <a:t> </a:t>
                      </a:r>
                      <a:endParaRPr sz="13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400" dirty="0">
                          <a:solidFill>
                            <a:schemeClr val="dk1"/>
                          </a:solidFill>
                          <a:latin typeface="Calibri"/>
                          <a:ea typeface="Calibri"/>
                          <a:cs typeface="Calibri"/>
                          <a:sym typeface="Calibri"/>
                        </a:rPr>
                        <a:t>Below mentioned login page allow you to change password without verification and view details of the other customers (CSRF).</a:t>
                      </a:r>
                      <a:endParaRPr sz="1400" dirty="0">
                        <a:solidFill>
                          <a:schemeClr val="dk1"/>
                        </a:solidFill>
                        <a:latin typeface="Calibri"/>
                        <a:ea typeface="Calibri"/>
                        <a:cs typeface="Calibri"/>
                        <a:sym typeface="Calibri"/>
                      </a:endParaRPr>
                    </a:p>
                    <a:p>
                      <a:pPr marL="0" marR="0" lvl="0" indent="0" algn="l" rtl="0">
                        <a:spcBef>
                          <a:spcPts val="0"/>
                        </a:spcBef>
                        <a:spcAft>
                          <a:spcPts val="0"/>
                        </a:spcAft>
                        <a:buNone/>
                      </a:pPr>
                      <a:endParaRPr sz="1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400" b="1" dirty="0">
                          <a:solidFill>
                            <a:schemeClr val="dk1"/>
                          </a:solidFill>
                          <a:latin typeface="Calibri"/>
                          <a:ea typeface="Calibri"/>
                          <a:cs typeface="Calibri"/>
                          <a:sym typeface="Calibri"/>
                        </a:rPr>
                        <a:t>Affected URL :</a:t>
                      </a:r>
                      <a:endParaRPr sz="1400" b="0" i="0" u="none" strike="noStrike"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400" b="0" i="0" u="none" strike="noStrike" dirty="0">
                          <a:solidFill>
                            <a:schemeClr val="dk1"/>
                          </a:solidFill>
                          <a:latin typeface="+mn-lt"/>
                          <a:ea typeface="Calibri"/>
                          <a:cs typeface="Calibri"/>
                          <a:sym typeface="Calibri"/>
                        </a:rPr>
                        <a:t>http://13.233.54.155/profile/change_password.php</a:t>
                      </a:r>
                      <a:endParaRPr sz="1400" b="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endParaRPr lang="en-US" sz="1400" b="1"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r>
                        <a:rPr lang="en-US" sz="1400" b="1" dirty="0">
                          <a:solidFill>
                            <a:schemeClr val="dk1"/>
                          </a:solidFill>
                          <a:latin typeface="Calibri"/>
                          <a:ea typeface="Calibri"/>
                          <a:cs typeface="Calibri"/>
                          <a:sym typeface="Calibri"/>
                        </a:rPr>
                        <a:t>Affected Parameters :</a:t>
                      </a:r>
                      <a:endParaRPr sz="1400" b="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400" b="0" dirty="0">
                          <a:solidFill>
                            <a:schemeClr val="dk1"/>
                          </a:solidFill>
                          <a:latin typeface="Calibri"/>
                          <a:ea typeface="Calibri"/>
                          <a:cs typeface="Calibri"/>
                          <a:sym typeface="Calibri"/>
                        </a:rPr>
                        <a:t>Update button (POST parameter) we can change the password.</a:t>
                      </a:r>
                      <a:endParaRPr sz="1400" dirty="0"/>
                    </a:p>
                    <a:p>
                      <a:pPr marL="285750" marR="0" lvl="0" indent="-203200" algn="l" rtl="0">
                        <a:spcBef>
                          <a:spcPts val="0"/>
                        </a:spcBef>
                        <a:spcAft>
                          <a:spcPts val="0"/>
                        </a:spcAft>
                        <a:buClr>
                          <a:schemeClr val="dk1"/>
                        </a:buClr>
                        <a:buSzPts val="1300"/>
                        <a:buFont typeface="Arial"/>
                        <a:buNone/>
                      </a:pPr>
                      <a:endParaRPr sz="1400" b="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r>
                        <a:rPr lang="en-US" sz="1400" b="1" dirty="0">
                          <a:solidFill>
                            <a:schemeClr val="dk1"/>
                          </a:solidFill>
                          <a:latin typeface="+mn-lt"/>
                          <a:ea typeface="Calibri"/>
                          <a:cs typeface="Calibri"/>
                          <a:sym typeface="Calibri"/>
                        </a:rPr>
                        <a:t>Affected URL :</a:t>
                      </a:r>
                      <a:endParaRPr lang="en-US" sz="1400" b="0" dirty="0">
                        <a:solidFill>
                          <a:schemeClr val="tx1"/>
                        </a:solidFill>
                        <a:latin typeface="+mn-lt"/>
                        <a:ea typeface="+mn-ea"/>
                        <a:cs typeface="+mn-cs"/>
                        <a:sym typeface="Calibri"/>
                      </a:endParaRPr>
                    </a:p>
                    <a:p>
                      <a:pPr marL="285750" marR="0" lvl="0" indent="-285750" algn="l" rtl="0">
                        <a:lnSpc>
                          <a:spcPct val="100000"/>
                        </a:lnSpc>
                        <a:spcBef>
                          <a:spcPts val="0"/>
                        </a:spcBef>
                        <a:spcAft>
                          <a:spcPts val="0"/>
                        </a:spcAft>
                        <a:buClr>
                          <a:schemeClr val="dk1"/>
                        </a:buClr>
                        <a:buSzPts val="1300"/>
                        <a:buFont typeface="Arial" panose="020B0604020202020204" pitchFamily="34" charset="0"/>
                        <a:buChar char="•"/>
                      </a:pPr>
                      <a:r>
                        <a:rPr lang="en-US" sz="1400" b="0" dirty="0">
                          <a:solidFill>
                            <a:schemeClr val="dk1"/>
                          </a:solidFill>
                          <a:latin typeface="+mn-lt"/>
                          <a:ea typeface="Calibri"/>
                          <a:cs typeface="Calibri"/>
                          <a:sym typeface="Calibri"/>
                        </a:rPr>
                        <a:t>http://13.233.54.155/cart/cart.php  </a:t>
                      </a:r>
                    </a:p>
                    <a:p>
                      <a:pPr marL="285750" marR="0" lvl="0" indent="-285750" algn="l" rtl="0">
                        <a:lnSpc>
                          <a:spcPct val="100000"/>
                        </a:lnSpc>
                        <a:spcBef>
                          <a:spcPts val="0"/>
                        </a:spcBef>
                        <a:spcAft>
                          <a:spcPts val="0"/>
                        </a:spcAft>
                        <a:buClr>
                          <a:schemeClr val="dk1"/>
                        </a:buClr>
                        <a:buSzPts val="1300"/>
                        <a:buFont typeface="Arial" panose="020B0604020202020204" pitchFamily="34" charset="0"/>
                        <a:buChar char="•"/>
                      </a:pPr>
                      <a:endParaRPr lang="en-US" sz="1400" b="0" dirty="0">
                        <a:solidFill>
                          <a:schemeClr val="dk1"/>
                        </a:solidFill>
                        <a:latin typeface="+mn-lt"/>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chemeClr val="dk1"/>
                        </a:buClr>
                        <a:buSzPts val="1300"/>
                        <a:buFont typeface="Arial" panose="020B0604020202020204" pitchFamily="34" charset="0"/>
                        <a:buNone/>
                        <a:tabLst/>
                        <a:defRPr/>
                      </a:pPr>
                      <a:r>
                        <a:rPr lang="en-US" sz="1400" b="1" dirty="0">
                          <a:solidFill>
                            <a:schemeClr val="dk1"/>
                          </a:solidFill>
                          <a:latin typeface="+mn-lt"/>
                          <a:ea typeface="Calibri"/>
                          <a:cs typeface="Calibri"/>
                          <a:sym typeface="Calibri"/>
                        </a:rPr>
                        <a:t>Affected Parameters :</a:t>
                      </a:r>
                      <a:endParaRPr lang="en-US" sz="1400" b="0" dirty="0">
                        <a:solidFill>
                          <a:schemeClr val="dk1"/>
                        </a:solidFill>
                        <a:latin typeface="+mn-lt"/>
                        <a:ea typeface="Calibri"/>
                        <a:cs typeface="Calibri"/>
                        <a:sym typeface="Calibri"/>
                      </a:endParaRPr>
                    </a:p>
                    <a:p>
                      <a:pPr marL="285750" marR="0" lvl="0" indent="-285750" algn="l" rtl="0">
                        <a:lnSpc>
                          <a:spcPct val="100000"/>
                        </a:lnSpc>
                        <a:spcBef>
                          <a:spcPts val="0"/>
                        </a:spcBef>
                        <a:spcAft>
                          <a:spcPts val="0"/>
                        </a:spcAft>
                        <a:buClr>
                          <a:schemeClr val="dk1"/>
                        </a:buClr>
                        <a:buSzPts val="1300"/>
                        <a:buFont typeface="Arial" panose="020B0604020202020204" pitchFamily="34" charset="0"/>
                        <a:buChar char="•"/>
                      </a:pPr>
                      <a:r>
                        <a:rPr lang="en-US" sz="1400" b="0" dirty="0">
                          <a:solidFill>
                            <a:schemeClr val="dk1"/>
                          </a:solidFill>
                          <a:latin typeface="Calibri"/>
                          <a:ea typeface="Calibri"/>
                          <a:cs typeface="Calibri"/>
                          <a:sym typeface="Calibri"/>
                        </a:rPr>
                        <a:t>Remove option (POST parameter)</a:t>
                      </a:r>
                    </a:p>
                    <a:p>
                      <a:pPr marL="285750" marR="0" lvl="0" indent="-285750" algn="l" rtl="0">
                        <a:lnSpc>
                          <a:spcPct val="100000"/>
                        </a:lnSpc>
                        <a:spcBef>
                          <a:spcPts val="0"/>
                        </a:spcBef>
                        <a:spcAft>
                          <a:spcPts val="0"/>
                        </a:spcAft>
                        <a:buClr>
                          <a:schemeClr val="dk1"/>
                        </a:buClr>
                        <a:buSzPts val="1300"/>
                        <a:buFont typeface="Arial" panose="020B0604020202020204" pitchFamily="34" charset="0"/>
                        <a:buChar char="•"/>
                      </a:pPr>
                      <a:endParaRPr lang="en-US" sz="1400" b="0"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chemeClr val="dk1"/>
                        </a:buClr>
                        <a:buSzPts val="1300"/>
                        <a:buFont typeface="Arial" panose="020B0604020202020204" pitchFamily="34" charset="0"/>
                        <a:buNone/>
                        <a:tabLst/>
                        <a:defRPr/>
                      </a:pPr>
                      <a:r>
                        <a:rPr lang="en-US" sz="1400" b="1" dirty="0">
                          <a:solidFill>
                            <a:schemeClr val="dk1"/>
                          </a:solidFill>
                          <a:latin typeface="+mn-lt"/>
                          <a:ea typeface="Calibri"/>
                          <a:cs typeface="Calibri"/>
                          <a:sym typeface="Calibri"/>
                        </a:rPr>
                        <a:t>Affected URL :</a:t>
                      </a:r>
                    </a:p>
                    <a:p>
                      <a:pPr marL="285750" marR="0" lvl="0" indent="-285750" algn="l" defTabSz="914400" rtl="0" eaLnBrk="1" fontAlgn="auto" latinLnBrk="0" hangingPunct="1">
                        <a:lnSpc>
                          <a:spcPct val="100000"/>
                        </a:lnSpc>
                        <a:spcBef>
                          <a:spcPts val="0"/>
                        </a:spcBef>
                        <a:spcAft>
                          <a:spcPts val="0"/>
                        </a:spcAft>
                        <a:buClr>
                          <a:schemeClr val="dk1"/>
                        </a:buClr>
                        <a:buSzPts val="1300"/>
                        <a:buFont typeface="Arial" panose="020B0604020202020204" pitchFamily="34" charset="0"/>
                        <a:buChar char="•"/>
                        <a:tabLst/>
                        <a:defRPr/>
                      </a:pPr>
                      <a:r>
                        <a:rPr lang="en-US" sz="1400" b="0" dirty="0">
                          <a:solidFill>
                            <a:schemeClr val="dk1"/>
                          </a:solidFill>
                          <a:latin typeface="+mn-lt"/>
                          <a:ea typeface="Calibri"/>
                          <a:cs typeface="Calibri"/>
                          <a:sym typeface="Calibri"/>
                        </a:rPr>
                        <a:t>http://13.233.54.155/cart/cart.php  </a:t>
                      </a:r>
                    </a:p>
                    <a:p>
                      <a:pPr marL="0" marR="0" lvl="0" indent="0" algn="l" defTabSz="914400" rtl="0" eaLnBrk="1" fontAlgn="auto" latinLnBrk="0" hangingPunct="1">
                        <a:lnSpc>
                          <a:spcPct val="100000"/>
                        </a:lnSpc>
                        <a:spcBef>
                          <a:spcPts val="0"/>
                        </a:spcBef>
                        <a:spcAft>
                          <a:spcPts val="0"/>
                        </a:spcAft>
                        <a:buClr>
                          <a:schemeClr val="dk1"/>
                        </a:buClr>
                        <a:buSzPts val="1300"/>
                        <a:buFont typeface="Arial" panose="020B0604020202020204" pitchFamily="34" charset="0"/>
                        <a:buNone/>
                        <a:tabLst/>
                        <a:defRPr/>
                      </a:pPr>
                      <a:endParaRPr lang="en-US" sz="1400" b="0" dirty="0">
                        <a:solidFill>
                          <a:schemeClr val="tx1"/>
                        </a:solidFill>
                        <a:latin typeface="+mn-lt"/>
                        <a:ea typeface="+mn-ea"/>
                        <a:cs typeface="+mn-cs"/>
                        <a:sym typeface="Calibri"/>
                      </a:endParaRPr>
                    </a:p>
                    <a:p>
                      <a:pPr marL="0" marR="0" lvl="0" indent="0" algn="l" defTabSz="914400" rtl="0" eaLnBrk="1" fontAlgn="auto" latinLnBrk="0" hangingPunct="1">
                        <a:lnSpc>
                          <a:spcPct val="100000"/>
                        </a:lnSpc>
                        <a:spcBef>
                          <a:spcPts val="0"/>
                        </a:spcBef>
                        <a:spcAft>
                          <a:spcPts val="0"/>
                        </a:spcAft>
                        <a:buClr>
                          <a:schemeClr val="dk1"/>
                        </a:buClr>
                        <a:buSzPts val="1300"/>
                        <a:buFont typeface="Arial" panose="020B0604020202020204" pitchFamily="34" charset="0"/>
                        <a:buNone/>
                        <a:tabLst/>
                        <a:defRPr/>
                      </a:pPr>
                      <a:r>
                        <a:rPr lang="en-US" sz="1400" b="1" dirty="0">
                          <a:solidFill>
                            <a:schemeClr val="dk1"/>
                          </a:solidFill>
                          <a:latin typeface="+mn-lt"/>
                          <a:ea typeface="Calibri"/>
                          <a:cs typeface="Calibri"/>
                          <a:sym typeface="Calibri"/>
                        </a:rPr>
                        <a:t>Affected Parameters :</a:t>
                      </a:r>
                      <a:endParaRPr lang="en-US" sz="1400" b="0" dirty="0">
                        <a:solidFill>
                          <a:schemeClr val="dk1"/>
                        </a:solidFill>
                        <a:latin typeface="+mn-lt"/>
                        <a:ea typeface="Calibri"/>
                        <a:cs typeface="Calibri"/>
                        <a:sym typeface="Calibri"/>
                      </a:endParaRPr>
                    </a:p>
                    <a:p>
                      <a:pPr marL="285750" marR="0" lvl="0" indent="-285750" algn="l" rtl="0">
                        <a:lnSpc>
                          <a:spcPct val="100000"/>
                        </a:lnSpc>
                        <a:spcBef>
                          <a:spcPts val="0"/>
                        </a:spcBef>
                        <a:spcAft>
                          <a:spcPts val="0"/>
                        </a:spcAft>
                        <a:buClr>
                          <a:schemeClr val="dk1"/>
                        </a:buClr>
                        <a:buSzPts val="1300"/>
                        <a:buFont typeface="Arial" panose="020B0604020202020204" pitchFamily="34" charset="0"/>
                        <a:buChar char="•"/>
                      </a:pPr>
                      <a:r>
                        <a:rPr lang="en-US" sz="1400" b="0" dirty="0">
                          <a:solidFill>
                            <a:schemeClr val="dk1"/>
                          </a:solidFill>
                          <a:latin typeface="Calibri"/>
                          <a:ea typeface="Calibri"/>
                          <a:cs typeface="Calibri"/>
                          <a:sym typeface="Calibri"/>
                        </a:rPr>
                        <a:t>Confirm order option (POST parameter)</a:t>
                      </a:r>
                      <a:endParaRPr sz="1400" b="0" dirty="0">
                        <a:solidFill>
                          <a:schemeClr val="dk1"/>
                        </a:solidFill>
                        <a:latin typeface="Calibri"/>
                        <a:ea typeface="Calibri"/>
                        <a:cs typeface="Calibri"/>
                        <a:sym typeface="Calibri"/>
                      </a:endParaRPr>
                    </a:p>
                  </a:txBody>
                  <a:tcPr marL="83000" marR="83000" marT="41500" marB="415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300121659"/>
                  </a:ext>
                </a:extLst>
              </a:tr>
            </a:tbl>
          </a:graphicData>
        </a:graphic>
      </p:graphicFrame>
    </p:spTree>
    <p:extLst>
      <p:ext uri="{BB962C8B-B14F-4D97-AF65-F5344CB8AC3E}">
        <p14:creationId xmlns:p14="http://schemas.microsoft.com/office/powerpoint/2010/main" val="158272911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2A4E2-299F-49EB-8F02-6B8A38B90FD5}"/>
              </a:ext>
            </a:extLst>
          </p:cNvPr>
          <p:cNvSpPr>
            <a:spLocks noGrp="1"/>
          </p:cNvSpPr>
          <p:nvPr>
            <p:ph type="ctrTitle"/>
          </p:nvPr>
        </p:nvSpPr>
        <p:spPr>
          <a:xfrm>
            <a:off x="433431" y="266686"/>
            <a:ext cx="9144000" cy="882606"/>
          </a:xfrm>
        </p:spPr>
        <p:txBody>
          <a:bodyPr>
            <a:normAutofit fontScale="90000"/>
          </a:bodyPr>
          <a:lstStyle/>
          <a:p>
            <a:pPr algn="l"/>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DCE010D6-69CE-4786-9544-827154681207}"/>
              </a:ext>
            </a:extLst>
          </p:cNvPr>
          <p:cNvSpPr>
            <a:spLocks noGrp="1"/>
          </p:cNvSpPr>
          <p:nvPr>
            <p:ph type="subTitle" idx="1"/>
          </p:nvPr>
        </p:nvSpPr>
        <p:spPr>
          <a:xfrm>
            <a:off x="525709" y="1462845"/>
            <a:ext cx="11134987" cy="1045463"/>
          </a:xfrm>
        </p:spPr>
        <p:txBody>
          <a:bodyPr/>
          <a:lstStyle/>
          <a:p>
            <a:pPr marL="342900" indent="-342900" algn="l">
              <a:buFont typeface="Arial" panose="020B0604020202020204" pitchFamily="34" charset="0"/>
              <a:buChar char="•"/>
            </a:pPr>
            <a:r>
              <a:rPr lang="en-US" dirty="0"/>
              <a:t>Here you can see 7 digit password, but due to CSRF I’ll change the password at the moment he wan to update.</a:t>
            </a:r>
            <a:endParaRPr lang="en-IN" dirty="0"/>
          </a:p>
        </p:txBody>
      </p:sp>
      <p:pic>
        <p:nvPicPr>
          <p:cNvPr id="5" name="Picture 4">
            <a:extLst>
              <a:ext uri="{FF2B5EF4-FFF2-40B4-BE49-F238E27FC236}">
                <a16:creationId xmlns:a16="http://schemas.microsoft.com/office/drawing/2014/main" id="{C0117B30-B3A8-457C-9B1B-39E64A5B30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5945" y="2503079"/>
            <a:ext cx="10074513" cy="3453104"/>
          </a:xfrm>
          <a:prstGeom prst="rect">
            <a:avLst/>
          </a:prstGeom>
        </p:spPr>
      </p:pic>
    </p:spTree>
    <p:extLst>
      <p:ext uri="{BB962C8B-B14F-4D97-AF65-F5344CB8AC3E}">
        <p14:creationId xmlns:p14="http://schemas.microsoft.com/office/powerpoint/2010/main" val="374460960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2A4E2-299F-49EB-8F02-6B8A38B90FD5}"/>
              </a:ext>
            </a:extLst>
          </p:cNvPr>
          <p:cNvSpPr>
            <a:spLocks noGrp="1"/>
          </p:cNvSpPr>
          <p:nvPr>
            <p:ph type="ctrTitle"/>
          </p:nvPr>
        </p:nvSpPr>
        <p:spPr>
          <a:xfrm>
            <a:off x="433431" y="266686"/>
            <a:ext cx="9144000" cy="882606"/>
          </a:xfrm>
        </p:spPr>
        <p:txBody>
          <a:bodyPr>
            <a:normAutofit fontScale="90000"/>
          </a:bodyPr>
          <a:lstStyle/>
          <a:p>
            <a:pPr algn="l"/>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DCE010D6-69CE-4786-9544-827154681207}"/>
              </a:ext>
            </a:extLst>
          </p:cNvPr>
          <p:cNvSpPr>
            <a:spLocks noGrp="1"/>
          </p:cNvSpPr>
          <p:nvPr>
            <p:ph type="subTitle" idx="1"/>
          </p:nvPr>
        </p:nvSpPr>
        <p:spPr>
          <a:xfrm>
            <a:off x="525709" y="1462846"/>
            <a:ext cx="11134987" cy="882606"/>
          </a:xfrm>
        </p:spPr>
        <p:txBody>
          <a:bodyPr/>
          <a:lstStyle/>
          <a:p>
            <a:pPr marL="342900" indent="-342900" algn="l">
              <a:buFont typeface="Arial" panose="020B0604020202020204" pitchFamily="34" charset="0"/>
              <a:buChar char="•"/>
            </a:pPr>
            <a:r>
              <a:rPr lang="en-US" dirty="0"/>
              <a:t>Using burp suite we can tamper the request and handle the CSRF token.</a:t>
            </a:r>
            <a:endParaRPr lang="en-IN" dirty="0"/>
          </a:p>
        </p:txBody>
      </p:sp>
      <p:pic>
        <p:nvPicPr>
          <p:cNvPr id="6" name="Picture 5">
            <a:extLst>
              <a:ext uri="{FF2B5EF4-FFF2-40B4-BE49-F238E27FC236}">
                <a16:creationId xmlns:a16="http://schemas.microsoft.com/office/drawing/2014/main" id="{76C92848-AC67-45E3-AF0D-A9B6B63103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3431" y="2407030"/>
            <a:ext cx="5328258" cy="3498820"/>
          </a:xfrm>
          <a:prstGeom prst="rect">
            <a:avLst/>
          </a:prstGeom>
        </p:spPr>
      </p:pic>
      <p:pic>
        <p:nvPicPr>
          <p:cNvPr id="8" name="Picture 7">
            <a:extLst>
              <a:ext uri="{FF2B5EF4-FFF2-40B4-BE49-F238E27FC236}">
                <a16:creationId xmlns:a16="http://schemas.microsoft.com/office/drawing/2014/main" id="{F9734745-6646-445B-B804-0333FB58BD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2438" y="2407029"/>
            <a:ext cx="5328258" cy="3498819"/>
          </a:xfrm>
          <a:prstGeom prst="rect">
            <a:avLst/>
          </a:prstGeom>
        </p:spPr>
      </p:pic>
    </p:spTree>
    <p:extLst>
      <p:ext uri="{BB962C8B-B14F-4D97-AF65-F5344CB8AC3E}">
        <p14:creationId xmlns:p14="http://schemas.microsoft.com/office/powerpoint/2010/main" val="283284166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2A4E2-299F-49EB-8F02-6B8A38B90FD5}"/>
              </a:ext>
            </a:extLst>
          </p:cNvPr>
          <p:cNvSpPr>
            <a:spLocks noGrp="1"/>
          </p:cNvSpPr>
          <p:nvPr>
            <p:ph type="ctrTitle"/>
          </p:nvPr>
        </p:nvSpPr>
        <p:spPr>
          <a:xfrm>
            <a:off x="433431" y="266686"/>
            <a:ext cx="9144000" cy="882606"/>
          </a:xfrm>
        </p:spPr>
        <p:txBody>
          <a:bodyPr>
            <a:normAutofit fontScale="90000"/>
          </a:bodyPr>
          <a:lstStyle/>
          <a:p>
            <a:pPr algn="l"/>
            <a:r>
              <a:rPr lang="en-US" dirty="0">
                <a:latin typeface="Arial" panose="020B0604020202020204" pitchFamily="34" charset="0"/>
                <a:cs typeface="Arial" panose="020B0604020202020204" pitchFamily="34" charset="0"/>
              </a:rPr>
              <a:t>Proof of concept (Poc)</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DCE010D6-69CE-4786-9544-827154681207}"/>
              </a:ext>
            </a:extLst>
          </p:cNvPr>
          <p:cNvSpPr>
            <a:spLocks noGrp="1"/>
          </p:cNvSpPr>
          <p:nvPr>
            <p:ph type="subTitle" idx="1"/>
          </p:nvPr>
        </p:nvSpPr>
        <p:spPr>
          <a:xfrm>
            <a:off x="525709" y="1462846"/>
            <a:ext cx="11134987" cy="882606"/>
          </a:xfrm>
        </p:spPr>
        <p:txBody>
          <a:bodyPr/>
          <a:lstStyle/>
          <a:p>
            <a:pPr marL="342900" indent="-342900" algn="l">
              <a:buFont typeface="Arial" panose="020B0604020202020204" pitchFamily="34" charset="0"/>
              <a:buChar char="•"/>
            </a:pPr>
            <a:r>
              <a:rPr lang="en-US" dirty="0"/>
              <a:t>Here’s the code editing in burp suite community edition.</a:t>
            </a:r>
            <a:endParaRPr lang="en-IN" dirty="0"/>
          </a:p>
        </p:txBody>
      </p:sp>
      <p:pic>
        <p:nvPicPr>
          <p:cNvPr id="5" name="Picture 4">
            <a:extLst>
              <a:ext uri="{FF2B5EF4-FFF2-40B4-BE49-F238E27FC236}">
                <a16:creationId xmlns:a16="http://schemas.microsoft.com/office/drawing/2014/main" id="{F6C854FC-E1BB-4207-96FD-41652F423B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4606" y="2436062"/>
            <a:ext cx="10691787" cy="3855681"/>
          </a:xfrm>
          <a:prstGeom prst="rect">
            <a:avLst/>
          </a:prstGeom>
        </p:spPr>
      </p:pic>
    </p:spTree>
    <p:extLst>
      <p:ext uri="{BB962C8B-B14F-4D97-AF65-F5344CB8AC3E}">
        <p14:creationId xmlns:p14="http://schemas.microsoft.com/office/powerpoint/2010/main" val="299933903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2A4E2-299F-49EB-8F02-6B8A38B90FD5}"/>
              </a:ext>
            </a:extLst>
          </p:cNvPr>
          <p:cNvSpPr>
            <a:spLocks noGrp="1"/>
          </p:cNvSpPr>
          <p:nvPr>
            <p:ph type="ctrTitle"/>
          </p:nvPr>
        </p:nvSpPr>
        <p:spPr>
          <a:xfrm>
            <a:off x="433431" y="266686"/>
            <a:ext cx="9144000" cy="882606"/>
          </a:xfrm>
        </p:spPr>
        <p:txBody>
          <a:bodyPr>
            <a:normAutofit fontScale="90000"/>
          </a:bodyPr>
          <a:lstStyle/>
          <a:p>
            <a:pPr algn="l"/>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DCE010D6-69CE-4786-9544-827154681207}"/>
              </a:ext>
            </a:extLst>
          </p:cNvPr>
          <p:cNvSpPr>
            <a:spLocks noGrp="1"/>
          </p:cNvSpPr>
          <p:nvPr>
            <p:ph type="subTitle" idx="1"/>
          </p:nvPr>
        </p:nvSpPr>
        <p:spPr>
          <a:xfrm>
            <a:off x="525709" y="1462846"/>
            <a:ext cx="11134987" cy="882606"/>
          </a:xfrm>
        </p:spPr>
        <p:txBody>
          <a:bodyPr/>
          <a:lstStyle/>
          <a:p>
            <a:pPr marL="342900" indent="-342900" algn="l">
              <a:buFont typeface="Arial" panose="020B0604020202020204" pitchFamily="34" charset="0"/>
              <a:buChar char="•"/>
            </a:pPr>
            <a:r>
              <a:rPr lang="en-US" dirty="0"/>
              <a:t>CSRF in Cart.</a:t>
            </a:r>
            <a:endParaRPr lang="en-IN" dirty="0"/>
          </a:p>
        </p:txBody>
      </p:sp>
      <p:pic>
        <p:nvPicPr>
          <p:cNvPr id="6" name="Picture 5">
            <a:extLst>
              <a:ext uri="{FF2B5EF4-FFF2-40B4-BE49-F238E27FC236}">
                <a16:creationId xmlns:a16="http://schemas.microsoft.com/office/drawing/2014/main" id="{A78CE86A-1E5D-4E81-AE49-CDFF0F0C6F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56847" y="2273265"/>
            <a:ext cx="9581646" cy="3825532"/>
          </a:xfrm>
          <a:prstGeom prst="rect">
            <a:avLst/>
          </a:prstGeom>
        </p:spPr>
      </p:pic>
    </p:spTree>
    <p:extLst>
      <p:ext uri="{BB962C8B-B14F-4D97-AF65-F5344CB8AC3E}">
        <p14:creationId xmlns:p14="http://schemas.microsoft.com/office/powerpoint/2010/main" val="324814208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2A4E2-299F-49EB-8F02-6B8A38B90FD5}"/>
              </a:ext>
            </a:extLst>
          </p:cNvPr>
          <p:cNvSpPr>
            <a:spLocks noGrp="1"/>
          </p:cNvSpPr>
          <p:nvPr>
            <p:ph type="ctrTitle"/>
          </p:nvPr>
        </p:nvSpPr>
        <p:spPr>
          <a:xfrm>
            <a:off x="433431" y="266686"/>
            <a:ext cx="9144000" cy="882606"/>
          </a:xfrm>
        </p:spPr>
        <p:txBody>
          <a:bodyPr>
            <a:normAutofit fontScale="90000"/>
          </a:bodyPr>
          <a:lstStyle/>
          <a:p>
            <a:pPr algn="l"/>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DCE010D6-69CE-4786-9544-827154681207}"/>
              </a:ext>
            </a:extLst>
          </p:cNvPr>
          <p:cNvSpPr>
            <a:spLocks noGrp="1"/>
          </p:cNvSpPr>
          <p:nvPr>
            <p:ph type="subTitle" idx="1"/>
          </p:nvPr>
        </p:nvSpPr>
        <p:spPr>
          <a:xfrm>
            <a:off x="525709" y="1462846"/>
            <a:ext cx="11134987" cy="882606"/>
          </a:xfrm>
        </p:spPr>
        <p:txBody>
          <a:bodyPr/>
          <a:lstStyle/>
          <a:p>
            <a:pPr marL="342900" indent="-342900" algn="l">
              <a:buFont typeface="Arial" panose="020B0604020202020204" pitchFamily="34" charset="0"/>
              <a:buChar char="•"/>
            </a:pPr>
            <a:r>
              <a:rPr lang="en-US" dirty="0"/>
              <a:t>Here you can see order is placed unwantedly by user.</a:t>
            </a:r>
            <a:endParaRPr lang="en-IN" dirty="0"/>
          </a:p>
        </p:txBody>
      </p:sp>
      <p:pic>
        <p:nvPicPr>
          <p:cNvPr id="5" name="Picture 4">
            <a:extLst>
              <a:ext uri="{FF2B5EF4-FFF2-40B4-BE49-F238E27FC236}">
                <a16:creationId xmlns:a16="http://schemas.microsoft.com/office/drawing/2014/main" id="{11898D89-6846-4770-B80F-88ED810F9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0630" y="2449585"/>
            <a:ext cx="10074513" cy="3631091"/>
          </a:xfrm>
          <a:prstGeom prst="rect">
            <a:avLst/>
          </a:prstGeom>
        </p:spPr>
      </p:pic>
    </p:spTree>
    <p:extLst>
      <p:ext uri="{BB962C8B-B14F-4D97-AF65-F5344CB8AC3E}">
        <p14:creationId xmlns:p14="http://schemas.microsoft.com/office/powerpoint/2010/main" val="42265278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2A4E2-299F-49EB-8F02-6B8A38B90FD5}"/>
              </a:ext>
            </a:extLst>
          </p:cNvPr>
          <p:cNvSpPr>
            <a:spLocks noGrp="1"/>
          </p:cNvSpPr>
          <p:nvPr>
            <p:ph type="ctrTitle"/>
          </p:nvPr>
        </p:nvSpPr>
        <p:spPr>
          <a:xfrm>
            <a:off x="433431" y="266686"/>
            <a:ext cx="9144000" cy="882606"/>
          </a:xfrm>
        </p:spPr>
        <p:txBody>
          <a:bodyPr>
            <a:normAutofit fontScale="90000"/>
          </a:bodyPr>
          <a:lstStyle/>
          <a:p>
            <a:pPr algn="l"/>
            <a:r>
              <a:rPr lang="en-US" dirty="0">
                <a:latin typeface="Arial" panose="020B0604020202020204" pitchFamily="34" charset="0"/>
                <a:cs typeface="Arial" panose="020B0604020202020204" pitchFamily="34" charset="0"/>
              </a:rPr>
              <a:t>Proof of Concept (PoC)</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DCE010D6-69CE-4786-9544-827154681207}"/>
              </a:ext>
            </a:extLst>
          </p:cNvPr>
          <p:cNvSpPr>
            <a:spLocks noGrp="1"/>
          </p:cNvSpPr>
          <p:nvPr>
            <p:ph type="subTitle" idx="1"/>
          </p:nvPr>
        </p:nvSpPr>
        <p:spPr>
          <a:xfrm>
            <a:off x="525709" y="1462846"/>
            <a:ext cx="11134987" cy="882606"/>
          </a:xfrm>
        </p:spPr>
        <p:txBody>
          <a:bodyPr/>
          <a:lstStyle/>
          <a:p>
            <a:pPr marL="342900" indent="-342900" algn="l">
              <a:buFont typeface="Arial" panose="020B0604020202020204" pitchFamily="34" charset="0"/>
              <a:buChar char="•"/>
            </a:pPr>
            <a:r>
              <a:rPr lang="en-US" dirty="0"/>
              <a:t>Here request tamper in the burp suite.</a:t>
            </a:r>
            <a:endParaRPr lang="en-IN" dirty="0"/>
          </a:p>
        </p:txBody>
      </p:sp>
      <p:pic>
        <p:nvPicPr>
          <p:cNvPr id="6" name="Picture 5">
            <a:extLst>
              <a:ext uri="{FF2B5EF4-FFF2-40B4-BE49-F238E27FC236}">
                <a16:creationId xmlns:a16="http://schemas.microsoft.com/office/drawing/2014/main" id="{3011823A-1244-4B83-991E-895C1BBB0D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1178" y="2659006"/>
            <a:ext cx="9577431" cy="3019313"/>
          </a:xfrm>
          <a:prstGeom prst="rect">
            <a:avLst/>
          </a:prstGeom>
        </p:spPr>
      </p:pic>
    </p:spTree>
    <p:extLst>
      <p:ext uri="{BB962C8B-B14F-4D97-AF65-F5344CB8AC3E}">
        <p14:creationId xmlns:p14="http://schemas.microsoft.com/office/powerpoint/2010/main" val="176715166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2A4E2-299F-49EB-8F02-6B8A38B90FD5}"/>
              </a:ext>
            </a:extLst>
          </p:cNvPr>
          <p:cNvSpPr>
            <a:spLocks noGrp="1"/>
          </p:cNvSpPr>
          <p:nvPr>
            <p:ph type="ctrTitle"/>
          </p:nvPr>
        </p:nvSpPr>
        <p:spPr>
          <a:xfrm>
            <a:off x="528506" y="712185"/>
            <a:ext cx="9144000" cy="882606"/>
          </a:xfrm>
        </p:spPr>
        <p:txBody>
          <a:bodyPr>
            <a:normAutofit fontScale="90000"/>
          </a:bodyPr>
          <a:lstStyle/>
          <a:p>
            <a:pPr algn="l"/>
            <a:r>
              <a:rPr lang="en-US" dirty="0">
                <a:latin typeface="Arial" panose="020B0604020202020204" pitchFamily="34" charset="0"/>
                <a:cs typeface="Arial" panose="020B0604020202020204" pitchFamily="34" charset="0"/>
              </a:rPr>
              <a:t>Business Impact – Very High</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DCE010D6-69CE-4786-9544-827154681207}"/>
              </a:ext>
            </a:extLst>
          </p:cNvPr>
          <p:cNvSpPr>
            <a:spLocks noGrp="1"/>
          </p:cNvSpPr>
          <p:nvPr>
            <p:ph type="subTitle" idx="1"/>
          </p:nvPr>
        </p:nvSpPr>
        <p:spPr>
          <a:xfrm>
            <a:off x="528506" y="2444357"/>
            <a:ext cx="11134987" cy="3260155"/>
          </a:xfrm>
        </p:spPr>
        <p:txBody>
          <a:bodyPr/>
          <a:lstStyle/>
          <a:p>
            <a:pPr marL="342900" indent="-342900" algn="l">
              <a:buFont typeface="Arial" panose="020B0604020202020204" pitchFamily="34" charset="0"/>
              <a:buChar char="•"/>
            </a:pPr>
            <a:r>
              <a:rPr lang="en-US" dirty="0"/>
              <a:t>Hacker can change the password of any user.</a:t>
            </a:r>
          </a:p>
          <a:p>
            <a:pPr marL="342900" indent="-342900" algn="l">
              <a:buFont typeface="Arial" panose="020B0604020202020204" pitchFamily="34" charset="0"/>
              <a:buChar char="•"/>
            </a:pPr>
            <a:r>
              <a:rPr lang="en-US" dirty="0"/>
              <a:t>Hacker can make user to do unwanted things.</a:t>
            </a:r>
          </a:p>
          <a:p>
            <a:pPr marL="342900" indent="-342900" algn="l">
              <a:buFont typeface="Arial" panose="020B0604020202020204" pitchFamily="34" charset="0"/>
              <a:buChar char="•"/>
            </a:pPr>
            <a:r>
              <a:rPr lang="en-US" dirty="0"/>
              <a:t>It makes very bad impact of the website in the front of user.</a:t>
            </a:r>
          </a:p>
          <a:p>
            <a:pPr marL="342900" indent="-342900" algn="l">
              <a:buFont typeface="Arial" panose="020B0604020202020204" pitchFamily="34" charset="0"/>
              <a:buChar char="•"/>
            </a:pPr>
            <a:r>
              <a:rPr lang="en-US" dirty="0"/>
              <a:t>Hacker an remove and confirm orders in the cart of the use. </a:t>
            </a:r>
            <a:endParaRPr lang="en-IN" dirty="0"/>
          </a:p>
        </p:txBody>
      </p:sp>
    </p:spTree>
    <p:extLst>
      <p:ext uri="{BB962C8B-B14F-4D97-AF65-F5344CB8AC3E}">
        <p14:creationId xmlns:p14="http://schemas.microsoft.com/office/powerpoint/2010/main" val="9846758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2A4E2-299F-49EB-8F02-6B8A38B90FD5}"/>
              </a:ext>
            </a:extLst>
          </p:cNvPr>
          <p:cNvSpPr>
            <a:spLocks noGrp="1"/>
          </p:cNvSpPr>
          <p:nvPr>
            <p:ph type="ctrTitle"/>
          </p:nvPr>
        </p:nvSpPr>
        <p:spPr>
          <a:xfrm>
            <a:off x="528506" y="636684"/>
            <a:ext cx="9144000" cy="882606"/>
          </a:xfrm>
        </p:spPr>
        <p:txBody>
          <a:bodyPr>
            <a:normAutofit fontScale="90000"/>
          </a:bodyPr>
          <a:lstStyle/>
          <a:p>
            <a:pPr algn="l"/>
            <a:r>
              <a:rPr lang="en-US" dirty="0">
                <a:latin typeface="Arial" panose="020B0604020202020204" pitchFamily="34" charset="0"/>
                <a:cs typeface="Arial" panose="020B0604020202020204" pitchFamily="34" charset="0"/>
              </a:rPr>
              <a:t>Recommendation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DCE010D6-69CE-4786-9544-827154681207}"/>
              </a:ext>
            </a:extLst>
          </p:cNvPr>
          <p:cNvSpPr>
            <a:spLocks noGrp="1"/>
          </p:cNvSpPr>
          <p:nvPr>
            <p:ph type="subTitle" idx="1"/>
          </p:nvPr>
        </p:nvSpPr>
        <p:spPr>
          <a:xfrm>
            <a:off x="528506" y="2159131"/>
            <a:ext cx="11134987" cy="4208113"/>
          </a:xfrm>
        </p:spPr>
        <p:txBody>
          <a:bodyPr/>
          <a:lstStyle/>
          <a:p>
            <a:pPr algn="l"/>
            <a:r>
              <a:rPr lang="en-US" dirty="0"/>
              <a:t>Take the following precautions:</a:t>
            </a:r>
          </a:p>
          <a:p>
            <a:pPr marL="342900" indent="-342900" algn="l">
              <a:buFont typeface="Arial" panose="020B0604020202020204" pitchFamily="34" charset="0"/>
              <a:buChar char="•"/>
            </a:pPr>
            <a:r>
              <a:rPr lang="en-US" dirty="0"/>
              <a:t>Implement an Anti-CSRF token.</a:t>
            </a:r>
          </a:p>
          <a:p>
            <a:pPr marL="342900" indent="-342900" algn="l">
              <a:buFont typeface="Arial" panose="020B0604020202020204" pitchFamily="34" charset="0"/>
              <a:buChar char="•"/>
            </a:pPr>
            <a:r>
              <a:rPr lang="en-US" dirty="0"/>
              <a:t>Do not show the customers of the month on the login page.</a:t>
            </a:r>
          </a:p>
          <a:p>
            <a:pPr marL="342900" indent="-342900" algn="l">
              <a:buFont typeface="Arial" panose="020B0604020202020204" pitchFamily="34" charset="0"/>
              <a:buChar char="•"/>
            </a:pPr>
            <a:r>
              <a:rPr lang="en-US" dirty="0"/>
              <a:t>Use the same site flag in cookies.</a:t>
            </a:r>
          </a:p>
          <a:p>
            <a:pPr marL="342900" indent="-342900" algn="l">
              <a:buFont typeface="Arial" panose="020B0604020202020204" pitchFamily="34" charset="0"/>
              <a:buChar char="•"/>
            </a:pPr>
            <a:r>
              <a:rPr lang="en-US" dirty="0"/>
              <a:t>Check the source of request made.</a:t>
            </a:r>
          </a:p>
          <a:p>
            <a:pPr marL="342900" indent="-342900" algn="l">
              <a:buFont typeface="Arial" panose="020B0604020202020204" pitchFamily="34" charset="0"/>
              <a:buChar char="•"/>
            </a:pPr>
            <a:r>
              <a:rPr lang="en-US" dirty="0"/>
              <a:t>Take some extra keys or tokens from the user before processing an important request.</a:t>
            </a:r>
          </a:p>
          <a:p>
            <a:pPr marL="342900" indent="-342900" algn="l">
              <a:buFont typeface="Arial" panose="020B0604020202020204" pitchFamily="34" charset="0"/>
              <a:buChar char="•"/>
            </a:pPr>
            <a:r>
              <a:rPr lang="en-IN" dirty="0"/>
              <a:t>Use 2 factor confirmations like opt, etc. for critical requests.</a:t>
            </a:r>
          </a:p>
        </p:txBody>
      </p:sp>
    </p:spTree>
    <p:extLst>
      <p:ext uri="{BB962C8B-B14F-4D97-AF65-F5344CB8AC3E}">
        <p14:creationId xmlns:p14="http://schemas.microsoft.com/office/powerpoint/2010/main" val="23014903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402020A1-9621-4677-971C-4D051DDDEA0E}"/>
              </a:ext>
            </a:extLst>
          </p:cNvPr>
          <p:cNvGraphicFramePr>
            <a:graphicFrameLocks noGrp="1"/>
          </p:cNvGraphicFramePr>
          <p:nvPr>
            <p:extLst>
              <p:ext uri="{D42A27DB-BD31-4B8C-83A1-F6EECF244321}">
                <p14:modId xmlns:p14="http://schemas.microsoft.com/office/powerpoint/2010/main" val="3887847326"/>
              </p:ext>
            </p:extLst>
          </p:nvPr>
        </p:nvGraphicFramePr>
        <p:xfrm>
          <a:off x="1577129" y="1825625"/>
          <a:ext cx="9303391" cy="3355597"/>
        </p:xfrm>
        <a:graphic>
          <a:graphicData uri="http://schemas.openxmlformats.org/drawingml/2006/table">
            <a:tbl>
              <a:tblPr firstRow="1" bandRow="1">
                <a:noFill/>
              </a:tblPr>
              <a:tblGrid>
                <a:gridCol w="1621680">
                  <a:extLst>
                    <a:ext uri="{9D8B030D-6E8A-4147-A177-3AD203B41FA5}">
                      <a16:colId xmlns:a16="http://schemas.microsoft.com/office/drawing/2014/main" val="2076744630"/>
                    </a:ext>
                  </a:extLst>
                </a:gridCol>
                <a:gridCol w="7681711">
                  <a:extLst>
                    <a:ext uri="{9D8B030D-6E8A-4147-A177-3AD203B41FA5}">
                      <a16:colId xmlns:a16="http://schemas.microsoft.com/office/drawing/2014/main" val="4190221268"/>
                    </a:ext>
                  </a:extLst>
                </a:gridCol>
              </a:tblGrid>
              <a:tr h="484424">
                <a:tc>
                  <a:txBody>
                    <a:bodyPr/>
                    <a:lstStyle/>
                    <a:p>
                      <a:pPr marL="0" marR="0" lvl="0" indent="0" algn="ctr"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92D050"/>
                    </a:solidFill>
                  </a:tcPr>
                </a:tc>
                <a:tc>
                  <a:txBody>
                    <a:bodyPr/>
                    <a:lstStyle/>
                    <a:p>
                      <a:pPr marL="0" marR="0" lvl="0" indent="0" algn="l"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92D050"/>
                    </a:solidFill>
                  </a:tcPr>
                </a:tc>
                <a:extLst>
                  <a:ext uri="{0D108BD9-81ED-4DB2-BD59-A6C34878D82A}">
                    <a16:rowId xmlns:a16="http://schemas.microsoft.com/office/drawing/2014/main" val="4282467103"/>
                  </a:ext>
                </a:extLst>
              </a:tr>
              <a:tr h="2871173">
                <a:tc>
                  <a:txBody>
                    <a:bodyPr/>
                    <a:lstStyle/>
                    <a:p>
                      <a:pPr marL="0" marR="0" lvl="0" indent="0" algn="ctr" rtl="0">
                        <a:spcBef>
                          <a:spcPts val="0"/>
                        </a:spcBef>
                        <a:spcAft>
                          <a:spcPts val="0"/>
                        </a:spcAft>
                        <a:buNone/>
                      </a:pPr>
                      <a:r>
                        <a:rPr lang="en-US" sz="1600" dirty="0">
                          <a:solidFill>
                            <a:srgbClr val="FFFFFF"/>
                          </a:solidFill>
                          <a:latin typeface="Calibri"/>
                          <a:ea typeface="Calibri"/>
                          <a:cs typeface="Calibri"/>
                          <a:sym typeface="Calibri"/>
                        </a:rPr>
                        <a:t>SQL Injection</a:t>
                      </a:r>
                      <a:endParaRPr sz="1600" dirty="0">
                        <a:solidFill>
                          <a:srgbClr val="FFFFFF"/>
                        </a:solidFill>
                        <a:latin typeface="Calibri"/>
                        <a:ea typeface="Calibri"/>
                        <a:cs typeface="Calibri"/>
                        <a:sym typeface="Calibri"/>
                      </a:endParaRPr>
                    </a:p>
                    <a:p>
                      <a:pPr marL="0" marR="0" lvl="0" indent="0" algn="ctr" rtl="0">
                        <a:spcBef>
                          <a:spcPts val="0"/>
                        </a:spcBef>
                        <a:spcAft>
                          <a:spcPts val="0"/>
                        </a:spcAft>
                        <a:buNone/>
                      </a:pPr>
                      <a:r>
                        <a:rPr lang="en-US" sz="1300" dirty="0">
                          <a:solidFill>
                            <a:srgbClr val="FFFFFF"/>
                          </a:solidFill>
                          <a:latin typeface="Calibri"/>
                          <a:ea typeface="Calibri"/>
                          <a:cs typeface="Calibri"/>
                          <a:sym typeface="Calibri"/>
                        </a:rPr>
                        <a:t>(Critical)</a:t>
                      </a:r>
                      <a:endParaRPr dirty="0"/>
                    </a:p>
                  </a:txBody>
                  <a:tcPr marL="83000" marR="83000" marT="41500" marB="41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00000"/>
                    </a:solidFill>
                  </a:tcPr>
                </a:tc>
                <a:tc>
                  <a:txBody>
                    <a:bodyPr/>
                    <a:lstStyle/>
                    <a:p>
                      <a:pPr marL="0" marR="0" lvl="0" indent="0" algn="l" rtl="0">
                        <a:spcBef>
                          <a:spcPts val="0"/>
                        </a:spcBef>
                        <a:spcAft>
                          <a:spcPts val="0"/>
                        </a:spcAft>
                        <a:buNone/>
                      </a:pPr>
                      <a:r>
                        <a:rPr lang="en-US" sz="1300" dirty="0">
                          <a:solidFill>
                            <a:schemeClr val="dk1"/>
                          </a:solidFill>
                          <a:latin typeface="Calibri"/>
                          <a:ea typeface="Calibri"/>
                          <a:cs typeface="Calibri"/>
                          <a:sym typeface="Calibri"/>
                        </a:rPr>
                        <a:t> </a:t>
                      </a:r>
                      <a:endParaRPr sz="13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400" dirty="0">
                          <a:solidFill>
                            <a:schemeClr val="dk1"/>
                          </a:solidFill>
                          <a:latin typeface="Calibri"/>
                          <a:ea typeface="Calibri"/>
                          <a:cs typeface="Calibri"/>
                          <a:sym typeface="Calibri"/>
                        </a:rPr>
                        <a:t>Here are other similar SQLi in the application</a:t>
                      </a:r>
                      <a:endParaRPr sz="1400" dirty="0">
                        <a:solidFill>
                          <a:schemeClr val="dk1"/>
                        </a:solidFill>
                        <a:latin typeface="Calibri"/>
                        <a:ea typeface="Calibri"/>
                        <a:cs typeface="Calibri"/>
                        <a:sym typeface="Calibri"/>
                      </a:endParaRPr>
                    </a:p>
                    <a:p>
                      <a:pPr marL="0" marR="0" lvl="0" indent="0" algn="l" rtl="0">
                        <a:spcBef>
                          <a:spcPts val="0"/>
                        </a:spcBef>
                        <a:spcAft>
                          <a:spcPts val="0"/>
                        </a:spcAft>
                        <a:buNone/>
                      </a:pPr>
                      <a:endParaRPr sz="1400" dirty="0">
                        <a:solidFill>
                          <a:schemeClr val="dk1"/>
                        </a:solidFill>
                        <a:latin typeface="Calibri"/>
                        <a:ea typeface="Calibri"/>
                        <a:cs typeface="Calibri"/>
                        <a:sym typeface="Calibri"/>
                      </a:endParaRPr>
                    </a:p>
                    <a:p>
                      <a:pPr marL="0" marR="0" lvl="0" indent="0" algn="l" rtl="0">
                        <a:spcBef>
                          <a:spcPts val="0"/>
                        </a:spcBef>
                        <a:spcAft>
                          <a:spcPts val="0"/>
                        </a:spcAft>
                        <a:buNone/>
                      </a:pPr>
                      <a:endParaRPr lang="en-US" sz="1400" b="1"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400" b="1" dirty="0">
                          <a:solidFill>
                            <a:schemeClr val="dk1"/>
                          </a:solidFill>
                          <a:latin typeface="Calibri"/>
                          <a:ea typeface="Calibri"/>
                          <a:cs typeface="Calibri"/>
                          <a:sym typeface="Calibri"/>
                        </a:rPr>
                        <a:t>Affected URL :</a:t>
                      </a:r>
                      <a:endParaRPr sz="1400" b="0" i="0" u="none" strike="noStrike"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400" b="0" i="0" u="none" strike="noStrike" dirty="0">
                          <a:solidFill>
                            <a:schemeClr val="dk1"/>
                          </a:solidFill>
                          <a:latin typeface="Calibri"/>
                          <a:ea typeface="Calibri"/>
                          <a:cs typeface="Calibri"/>
                          <a:sym typeface="Calibri"/>
                        </a:rPr>
                        <a:t>http://13.232.196.71/products.php?cat=2</a:t>
                      </a:r>
                    </a:p>
                    <a:p>
                      <a:pPr marL="285750" marR="0" lvl="0" indent="-285750" algn="l" rtl="0">
                        <a:spcBef>
                          <a:spcPts val="0"/>
                        </a:spcBef>
                        <a:spcAft>
                          <a:spcPts val="0"/>
                        </a:spcAft>
                        <a:buClr>
                          <a:schemeClr val="dk1"/>
                        </a:buClr>
                        <a:buSzPts val="1300"/>
                        <a:buFont typeface="Arial"/>
                        <a:buChar char="•"/>
                      </a:pPr>
                      <a:endParaRPr lang="en-US" sz="1400" b="0" i="0" u="none" strike="noStrike"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400" b="0" i="0" u="none" strike="noStrike" dirty="0">
                          <a:solidFill>
                            <a:schemeClr val="dk1"/>
                          </a:solidFill>
                          <a:latin typeface="Calibri"/>
                          <a:ea typeface="Calibri"/>
                          <a:cs typeface="Calibri"/>
                          <a:sym typeface="Calibri"/>
                        </a:rPr>
                        <a:t>http://13.232.196.71/produts.php?cat=3</a:t>
                      </a:r>
                      <a:endParaRPr sz="1400" b="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endParaRPr lang="en-US" sz="1300" b="1"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endParaRPr sz="1300" b="0" dirty="0">
                        <a:solidFill>
                          <a:schemeClr val="dk1"/>
                        </a:solidFill>
                        <a:latin typeface="Calibri"/>
                        <a:ea typeface="Calibri"/>
                        <a:cs typeface="Calibri"/>
                        <a:sym typeface="Calibri"/>
                      </a:endParaRPr>
                    </a:p>
                    <a:p>
                      <a:pPr marL="285750" marR="0" lvl="0" indent="-203200" algn="l" rtl="0">
                        <a:spcBef>
                          <a:spcPts val="0"/>
                        </a:spcBef>
                        <a:spcAft>
                          <a:spcPts val="0"/>
                        </a:spcAft>
                        <a:buClr>
                          <a:schemeClr val="dk1"/>
                        </a:buClr>
                        <a:buSzPts val="1300"/>
                        <a:buFont typeface="Arial"/>
                        <a:buNone/>
                      </a:pPr>
                      <a:endParaRPr sz="1300" b="0" dirty="0">
                        <a:solidFill>
                          <a:schemeClr val="dk1"/>
                        </a:solidFill>
                        <a:latin typeface="Calibri"/>
                        <a:ea typeface="Calibri"/>
                        <a:cs typeface="Calibri"/>
                        <a:sym typeface="Calibri"/>
                      </a:endParaRPr>
                    </a:p>
                  </a:txBody>
                  <a:tcPr marL="83000" marR="83000" marT="41500" marB="415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2424947567"/>
                  </a:ext>
                </a:extLst>
              </a:tr>
            </a:tbl>
          </a:graphicData>
        </a:graphic>
      </p:graphicFrame>
    </p:spTree>
    <p:extLst>
      <p:ext uri="{BB962C8B-B14F-4D97-AF65-F5344CB8AC3E}">
        <p14:creationId xmlns:p14="http://schemas.microsoft.com/office/powerpoint/2010/main" val="227360099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2A4E2-299F-49EB-8F02-6B8A38B90FD5}"/>
              </a:ext>
            </a:extLst>
          </p:cNvPr>
          <p:cNvSpPr>
            <a:spLocks noGrp="1"/>
          </p:cNvSpPr>
          <p:nvPr>
            <p:ph type="ctrTitle"/>
          </p:nvPr>
        </p:nvSpPr>
        <p:spPr>
          <a:xfrm>
            <a:off x="528506" y="636684"/>
            <a:ext cx="9144000" cy="882606"/>
          </a:xfrm>
        </p:spPr>
        <p:txBody>
          <a:bodyPr>
            <a:normAutofit fontScale="90000"/>
          </a:bodyPr>
          <a:lstStyle/>
          <a:p>
            <a:pPr algn="l"/>
            <a:r>
              <a:rPr lang="en-US" dirty="0">
                <a:latin typeface="Arial" panose="020B0604020202020204" pitchFamily="34" charset="0"/>
                <a:cs typeface="Arial" panose="020B0604020202020204" pitchFamily="34" charset="0"/>
              </a:rPr>
              <a:t>References</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DCE010D6-69CE-4786-9544-827154681207}"/>
              </a:ext>
            </a:extLst>
          </p:cNvPr>
          <p:cNvSpPr>
            <a:spLocks noGrp="1"/>
          </p:cNvSpPr>
          <p:nvPr>
            <p:ph type="subTitle" idx="1"/>
          </p:nvPr>
        </p:nvSpPr>
        <p:spPr>
          <a:xfrm>
            <a:off x="528506" y="2159131"/>
            <a:ext cx="11134987" cy="4208113"/>
          </a:xfrm>
        </p:spPr>
        <p:txBody>
          <a:bodyPr/>
          <a:lstStyle/>
          <a:p>
            <a:pPr marL="342900" indent="-342900" algn="l">
              <a:buFont typeface="Arial" panose="020B0604020202020204" pitchFamily="34" charset="0"/>
              <a:buChar char="•"/>
            </a:pPr>
            <a:r>
              <a:rPr lang="en-IN" dirty="0">
                <a:hlinkClick r:id="rId2"/>
              </a:rPr>
              <a:t>https://wiki.owasp.org/index.php/Cross-Site_Request_Forgery_(CSRF)</a:t>
            </a:r>
            <a:endParaRPr lang="en-IN" dirty="0"/>
          </a:p>
          <a:p>
            <a:pPr marL="342900" indent="-342900" algn="l">
              <a:buFont typeface="Arial" panose="020B0604020202020204" pitchFamily="34" charset="0"/>
              <a:buChar char="•"/>
            </a:pPr>
            <a:r>
              <a:rPr lang="en-IN" dirty="0">
                <a:hlinkClick r:id="rId3"/>
              </a:rPr>
              <a:t>https://en.wikipedia.org/wiki/Cross-site_request_forgery</a:t>
            </a:r>
            <a:endParaRPr lang="en-IN" dirty="0"/>
          </a:p>
          <a:p>
            <a:pPr marL="342900" indent="-342900" algn="l">
              <a:buFont typeface="Arial" panose="020B0604020202020204" pitchFamily="34" charset="0"/>
              <a:buChar char="•"/>
            </a:pPr>
            <a:r>
              <a:rPr lang="en-IN" dirty="0">
                <a:hlinkClick r:id="rId4"/>
              </a:rPr>
              <a:t>https://www.netsparker.com/blog/web-security/csrf-cross-site-request-forgery/</a:t>
            </a:r>
            <a:endParaRPr lang="en-IN" dirty="0"/>
          </a:p>
          <a:p>
            <a:pPr marL="342900" indent="-342900" algn="l">
              <a:buFont typeface="Arial" panose="020B0604020202020204" pitchFamily="34" charset="0"/>
              <a:buChar char="•"/>
            </a:pPr>
            <a:r>
              <a:rPr lang="en-IN" dirty="0">
                <a:hlinkClick r:id="rId5"/>
              </a:rPr>
              <a:t>https://cwe.mitre.org/data/definitions/352.html</a:t>
            </a:r>
            <a:endParaRPr lang="en-IN" dirty="0"/>
          </a:p>
        </p:txBody>
      </p:sp>
    </p:spTree>
    <p:extLst>
      <p:ext uri="{BB962C8B-B14F-4D97-AF65-F5344CB8AC3E}">
        <p14:creationId xmlns:p14="http://schemas.microsoft.com/office/powerpoint/2010/main" val="53879447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9C245-1AED-452B-87B0-5A61F6B1A98C}"/>
              </a:ext>
            </a:extLst>
          </p:cNvPr>
          <p:cNvSpPr>
            <a:spLocks noGrp="1"/>
          </p:cNvSpPr>
          <p:nvPr>
            <p:ph type="title"/>
          </p:nvPr>
        </p:nvSpPr>
        <p:spPr>
          <a:xfrm>
            <a:off x="562062" y="365126"/>
            <a:ext cx="10791738" cy="1170060"/>
          </a:xfrm>
        </p:spPr>
        <p:txBody>
          <a:bodyPr/>
          <a:lstStyle/>
          <a:p>
            <a:r>
              <a:rPr lang="en-US" dirty="0">
                <a:latin typeface="Arial" panose="020B0604020202020204" pitchFamily="34" charset="0"/>
                <a:cs typeface="Arial" panose="020B0604020202020204" pitchFamily="34" charset="0"/>
              </a:rPr>
              <a:t>7. Reflected Cross Site Scripting (XSS)</a:t>
            </a:r>
            <a:endParaRPr lang="en-IN" dirty="0">
              <a:latin typeface="Arial" panose="020B0604020202020204" pitchFamily="34" charset="0"/>
              <a:cs typeface="Arial" panose="020B0604020202020204" pitchFamily="34" charset="0"/>
            </a:endParaRPr>
          </a:p>
        </p:txBody>
      </p:sp>
      <p:graphicFrame>
        <p:nvGraphicFramePr>
          <p:cNvPr id="3" name="Table 2">
            <a:extLst>
              <a:ext uri="{FF2B5EF4-FFF2-40B4-BE49-F238E27FC236}">
                <a16:creationId xmlns:a16="http://schemas.microsoft.com/office/drawing/2014/main" id="{ED99B087-B68B-4F82-A960-15BCCAD150A8}"/>
              </a:ext>
            </a:extLst>
          </p:cNvPr>
          <p:cNvGraphicFramePr>
            <a:graphicFrameLocks noGrp="1"/>
          </p:cNvGraphicFramePr>
          <p:nvPr>
            <p:extLst>
              <p:ext uri="{D42A27DB-BD31-4B8C-83A1-F6EECF244321}">
                <p14:modId xmlns:p14="http://schemas.microsoft.com/office/powerpoint/2010/main" val="611834650"/>
              </p:ext>
            </p:extLst>
          </p:nvPr>
        </p:nvGraphicFramePr>
        <p:xfrm>
          <a:off x="1375096" y="2303798"/>
          <a:ext cx="8716861" cy="3332765"/>
        </p:xfrm>
        <a:graphic>
          <a:graphicData uri="http://schemas.openxmlformats.org/drawingml/2006/table">
            <a:tbl>
              <a:tblPr firstRow="1" bandRow="1">
                <a:noFill/>
              </a:tblPr>
              <a:tblGrid>
                <a:gridCol w="1519441">
                  <a:extLst>
                    <a:ext uri="{9D8B030D-6E8A-4147-A177-3AD203B41FA5}">
                      <a16:colId xmlns:a16="http://schemas.microsoft.com/office/drawing/2014/main" val="201809881"/>
                    </a:ext>
                  </a:extLst>
                </a:gridCol>
                <a:gridCol w="7197420">
                  <a:extLst>
                    <a:ext uri="{9D8B030D-6E8A-4147-A177-3AD203B41FA5}">
                      <a16:colId xmlns:a16="http://schemas.microsoft.com/office/drawing/2014/main" val="2355782613"/>
                    </a:ext>
                  </a:extLst>
                </a:gridCol>
              </a:tblGrid>
              <a:tr h="415125">
                <a:tc>
                  <a:txBody>
                    <a:bodyPr/>
                    <a:lstStyle/>
                    <a:p>
                      <a:pPr marL="0" marR="0" lvl="0" indent="0" algn="ctr"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00B0F0"/>
                    </a:solidFill>
                  </a:tcPr>
                </a:tc>
                <a:tc>
                  <a:txBody>
                    <a:bodyPr/>
                    <a:lstStyle/>
                    <a:p>
                      <a:pPr marL="0" marR="0" lvl="0" indent="0" algn="l"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00B0F0"/>
                    </a:solidFill>
                  </a:tcPr>
                </a:tc>
                <a:extLst>
                  <a:ext uri="{0D108BD9-81ED-4DB2-BD59-A6C34878D82A}">
                    <a16:rowId xmlns:a16="http://schemas.microsoft.com/office/drawing/2014/main" val="1337053280"/>
                  </a:ext>
                </a:extLst>
              </a:tr>
              <a:tr h="2406650">
                <a:tc>
                  <a:txBody>
                    <a:bodyPr/>
                    <a:lstStyle/>
                    <a:p>
                      <a:pPr marL="0" marR="0" lvl="0" indent="0" algn="ctr" rtl="0">
                        <a:spcBef>
                          <a:spcPts val="0"/>
                        </a:spcBef>
                        <a:spcAft>
                          <a:spcPts val="0"/>
                        </a:spcAft>
                        <a:buNone/>
                      </a:pPr>
                      <a:r>
                        <a:rPr lang="en-US" sz="1800" dirty="0">
                          <a:solidFill>
                            <a:srgbClr val="FFFFFF"/>
                          </a:solidFill>
                          <a:latin typeface="Calibri"/>
                          <a:ea typeface="Calibri"/>
                          <a:cs typeface="Calibri"/>
                          <a:sym typeface="Calibri"/>
                        </a:rPr>
                        <a:t>Reflected Cross Site Scripting</a:t>
                      </a:r>
                      <a:endParaRPr sz="1800" dirty="0">
                        <a:solidFill>
                          <a:srgbClr val="FFFFFF"/>
                        </a:solidFill>
                        <a:latin typeface="Calibri"/>
                        <a:ea typeface="Calibri"/>
                        <a:cs typeface="Calibri"/>
                        <a:sym typeface="Calibri"/>
                      </a:endParaRPr>
                    </a:p>
                    <a:p>
                      <a:pPr marL="0" marR="0" lvl="0" indent="0" algn="ctr" rtl="0">
                        <a:spcBef>
                          <a:spcPts val="0"/>
                        </a:spcBef>
                        <a:spcAft>
                          <a:spcPts val="0"/>
                        </a:spcAft>
                        <a:buNone/>
                      </a:pPr>
                      <a:r>
                        <a:rPr lang="en-US" sz="1800" dirty="0">
                          <a:solidFill>
                            <a:srgbClr val="FFFFFF"/>
                          </a:solidFill>
                          <a:latin typeface="Calibri"/>
                          <a:ea typeface="Calibri"/>
                          <a:cs typeface="Calibri"/>
                          <a:sym typeface="Calibri"/>
                        </a:rPr>
                        <a:t>(Severe)</a:t>
                      </a:r>
                      <a:endParaRPr sz="1800" dirty="0"/>
                    </a:p>
                  </a:txBody>
                  <a:tcPr marL="83000" marR="83000" marT="41500" marB="41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2"/>
                    </a:solidFill>
                  </a:tcPr>
                </a:tc>
                <a:tc>
                  <a:txBody>
                    <a:bodyPr/>
                    <a:lstStyle/>
                    <a:p>
                      <a:pPr marL="0" marR="0" lvl="0" indent="0" algn="l" rtl="0">
                        <a:spcBef>
                          <a:spcPts val="0"/>
                        </a:spcBef>
                        <a:spcAft>
                          <a:spcPts val="0"/>
                        </a:spcAft>
                        <a:buNone/>
                      </a:pPr>
                      <a:r>
                        <a:rPr lang="en-US" sz="1300" dirty="0">
                          <a:solidFill>
                            <a:schemeClr val="dk1"/>
                          </a:solidFill>
                          <a:latin typeface="Calibri"/>
                          <a:ea typeface="Calibri"/>
                          <a:cs typeface="Calibri"/>
                          <a:sym typeface="Calibri"/>
                        </a:rPr>
                        <a:t> </a:t>
                      </a:r>
                      <a:endParaRPr sz="13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dirty="0">
                          <a:solidFill>
                            <a:schemeClr val="dk1"/>
                          </a:solidFill>
                          <a:latin typeface="Calibri"/>
                          <a:ea typeface="Calibri"/>
                          <a:cs typeface="Calibri"/>
                          <a:sym typeface="Calibri"/>
                        </a:rPr>
                        <a:t>Below mentioned parameters are vulnerable to reflected XSS</a:t>
                      </a: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b="1" dirty="0">
                          <a:solidFill>
                            <a:schemeClr val="dk1"/>
                          </a:solidFill>
                          <a:latin typeface="Calibri"/>
                          <a:ea typeface="Calibri"/>
                          <a:cs typeface="Calibri"/>
                          <a:sym typeface="Calibri"/>
                        </a:rPr>
                        <a:t>Affected URL :</a:t>
                      </a:r>
                      <a:endParaRPr sz="1600" b="0" i="0" u="none" strike="noStrike"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600" b="0" i="0" u="none" strike="noStrike" dirty="0">
                          <a:solidFill>
                            <a:schemeClr val="dk1"/>
                          </a:solidFill>
                          <a:latin typeface="+mn-lt"/>
                          <a:ea typeface="Calibri"/>
                          <a:cs typeface="Calibri"/>
                          <a:sym typeface="Calibri"/>
                        </a:rPr>
                        <a:t>http://13.233.54.155/profile/16/edit/</a:t>
                      </a:r>
                      <a:endParaRPr sz="1600" b="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endParaRPr lang="en-US" sz="1600" b="1"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r>
                        <a:rPr lang="en-US" sz="1600" b="1" dirty="0">
                          <a:solidFill>
                            <a:schemeClr val="dk1"/>
                          </a:solidFill>
                          <a:latin typeface="Calibri"/>
                          <a:ea typeface="Calibri"/>
                          <a:cs typeface="Calibri"/>
                          <a:sym typeface="Calibri"/>
                        </a:rPr>
                        <a:t>Affected Parameters :</a:t>
                      </a:r>
                      <a:endParaRPr sz="1600" b="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600" b="0" dirty="0">
                          <a:solidFill>
                            <a:schemeClr val="dk1"/>
                          </a:solidFill>
                          <a:latin typeface="Calibri"/>
                          <a:ea typeface="Calibri"/>
                          <a:cs typeface="Calibri"/>
                          <a:sym typeface="Calibri"/>
                        </a:rPr>
                        <a:t>address (POST parameter)</a:t>
                      </a:r>
                      <a:endParaRPr sz="1600" dirty="0"/>
                    </a:p>
                    <a:p>
                      <a:pPr marL="285750" marR="0" lvl="0" indent="-203200" algn="l" rtl="0">
                        <a:spcBef>
                          <a:spcPts val="0"/>
                        </a:spcBef>
                        <a:spcAft>
                          <a:spcPts val="0"/>
                        </a:spcAft>
                        <a:buClr>
                          <a:schemeClr val="dk1"/>
                        </a:buClr>
                        <a:buSzPts val="1300"/>
                        <a:buFont typeface="Arial"/>
                        <a:buNone/>
                      </a:pPr>
                      <a:endParaRPr sz="1600" b="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r>
                        <a:rPr lang="en-US" sz="1600" b="1" dirty="0">
                          <a:solidFill>
                            <a:schemeClr val="dk1"/>
                          </a:solidFill>
                          <a:latin typeface="Calibri"/>
                          <a:ea typeface="Calibri"/>
                          <a:cs typeface="Calibri"/>
                          <a:sym typeface="Calibri"/>
                        </a:rPr>
                        <a:t>Payload:</a:t>
                      </a:r>
                      <a:endParaRPr sz="1600" dirty="0"/>
                    </a:p>
                    <a:p>
                      <a:pPr marL="285750" marR="0" lvl="0" indent="-285750" algn="l" rtl="0">
                        <a:spcBef>
                          <a:spcPts val="0"/>
                        </a:spcBef>
                        <a:spcAft>
                          <a:spcPts val="0"/>
                        </a:spcAft>
                        <a:buClr>
                          <a:schemeClr val="dk1"/>
                        </a:buClr>
                        <a:buSzPts val="1300"/>
                        <a:buFont typeface="Arial"/>
                        <a:buChar char="•"/>
                      </a:pPr>
                      <a:r>
                        <a:rPr lang="en-US" sz="1600" b="0" dirty="0">
                          <a:solidFill>
                            <a:schemeClr val="dk1"/>
                          </a:solidFill>
                          <a:latin typeface="Calibri"/>
                          <a:ea typeface="Calibri"/>
                          <a:cs typeface="Calibri"/>
                          <a:sym typeface="Calibri"/>
                        </a:rPr>
                        <a:t>&lt;script&gt;alert(1)&lt;/script&gt;</a:t>
                      </a:r>
                      <a:endParaRPr sz="1600" b="0" dirty="0">
                        <a:solidFill>
                          <a:schemeClr val="dk1"/>
                        </a:solidFill>
                        <a:latin typeface="Calibri"/>
                        <a:ea typeface="Calibri"/>
                        <a:cs typeface="Calibri"/>
                        <a:sym typeface="Calibri"/>
                      </a:endParaRPr>
                    </a:p>
                    <a:p>
                      <a:pPr marL="285750" marR="0" lvl="0" indent="-203200" algn="l" rtl="0">
                        <a:spcBef>
                          <a:spcPts val="0"/>
                        </a:spcBef>
                        <a:spcAft>
                          <a:spcPts val="0"/>
                        </a:spcAft>
                        <a:buClr>
                          <a:schemeClr val="dk1"/>
                        </a:buClr>
                        <a:buSzPts val="1300"/>
                        <a:buFont typeface="Arial"/>
                        <a:buNone/>
                      </a:pPr>
                      <a:endParaRPr sz="1300" b="0" dirty="0">
                        <a:solidFill>
                          <a:schemeClr val="dk1"/>
                        </a:solidFill>
                        <a:latin typeface="Calibri"/>
                        <a:ea typeface="Calibri"/>
                        <a:cs typeface="Calibri"/>
                        <a:sym typeface="Calibri"/>
                      </a:endParaRPr>
                    </a:p>
                  </a:txBody>
                  <a:tcPr marL="83000" marR="83000" marT="41500" marB="415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3401972684"/>
                  </a:ext>
                </a:extLst>
              </a:tr>
            </a:tbl>
          </a:graphicData>
        </a:graphic>
      </p:graphicFrame>
    </p:spTree>
    <p:extLst>
      <p:ext uri="{BB962C8B-B14F-4D97-AF65-F5344CB8AC3E}">
        <p14:creationId xmlns:p14="http://schemas.microsoft.com/office/powerpoint/2010/main" val="14361816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249D4-C316-453B-A8AD-73AF6FAE80A5}"/>
              </a:ext>
            </a:extLst>
          </p:cNvPr>
          <p:cNvSpPr>
            <a:spLocks noGrp="1"/>
          </p:cNvSpPr>
          <p:nvPr>
            <p:ph type="ctrTitle"/>
          </p:nvPr>
        </p:nvSpPr>
        <p:spPr>
          <a:xfrm>
            <a:off x="534099" y="300242"/>
            <a:ext cx="9144000" cy="983274"/>
          </a:xfrm>
        </p:spPr>
        <p:txBody>
          <a:bodyPr/>
          <a:lstStyle/>
          <a:p>
            <a:pPr algn="l"/>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756D43F8-3A76-48EB-9B68-8CD088DCB097}"/>
              </a:ext>
            </a:extLst>
          </p:cNvPr>
          <p:cNvSpPr>
            <a:spLocks noGrp="1"/>
          </p:cNvSpPr>
          <p:nvPr>
            <p:ph type="subTitle" idx="1"/>
          </p:nvPr>
        </p:nvSpPr>
        <p:spPr>
          <a:xfrm>
            <a:off x="710268" y="1647403"/>
            <a:ext cx="9144000" cy="709903"/>
          </a:xfrm>
        </p:spPr>
        <p:txBody>
          <a:bodyPr/>
          <a:lstStyle/>
          <a:p>
            <a:pPr algn="l"/>
            <a:r>
              <a:rPr lang="en-US" dirty="0"/>
              <a:t>Open edit profile through URL and write a script on address bar.</a:t>
            </a:r>
            <a:endParaRPr lang="en-IN" dirty="0"/>
          </a:p>
        </p:txBody>
      </p:sp>
      <p:pic>
        <p:nvPicPr>
          <p:cNvPr id="7" name="Picture 6">
            <a:extLst>
              <a:ext uri="{FF2B5EF4-FFF2-40B4-BE49-F238E27FC236}">
                <a16:creationId xmlns:a16="http://schemas.microsoft.com/office/drawing/2014/main" id="{86DCA576-C5E9-49BE-8810-866398488F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4099" y="2357306"/>
            <a:ext cx="10818769" cy="3640822"/>
          </a:xfrm>
          <a:prstGeom prst="rect">
            <a:avLst/>
          </a:prstGeom>
        </p:spPr>
      </p:pic>
    </p:spTree>
    <p:extLst>
      <p:ext uri="{BB962C8B-B14F-4D97-AF65-F5344CB8AC3E}">
        <p14:creationId xmlns:p14="http://schemas.microsoft.com/office/powerpoint/2010/main" val="256630084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4BD93-EA67-459F-9DC9-92B30F2671B6}"/>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Proof of Concept (PoC)</a:t>
            </a:r>
            <a:endParaRPr lang="en-IN"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95EE59FE-17FB-40FB-A151-4C7B499C73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862" y="1970552"/>
            <a:ext cx="10249380" cy="4010798"/>
          </a:xfrm>
          <a:prstGeom prst="rect">
            <a:avLst/>
          </a:prstGeom>
        </p:spPr>
      </p:pic>
    </p:spTree>
    <p:extLst>
      <p:ext uri="{BB962C8B-B14F-4D97-AF65-F5344CB8AC3E}">
        <p14:creationId xmlns:p14="http://schemas.microsoft.com/office/powerpoint/2010/main" val="391896670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DC493-0FD7-499D-B5A8-4DD971F0089D}"/>
              </a:ext>
            </a:extLst>
          </p:cNvPr>
          <p:cNvSpPr>
            <a:spLocks noGrp="1"/>
          </p:cNvSpPr>
          <p:nvPr>
            <p:ph type="ctrTitle"/>
          </p:nvPr>
        </p:nvSpPr>
        <p:spPr>
          <a:xfrm>
            <a:off x="760602" y="577078"/>
            <a:ext cx="9144000" cy="1025219"/>
          </a:xfrm>
        </p:spPr>
        <p:txBody>
          <a:bodyPr/>
          <a:lstStyle/>
          <a:p>
            <a:pPr algn="l"/>
            <a:r>
              <a:rPr lang="en-US" dirty="0">
                <a:latin typeface="Arial" panose="020B0604020202020204" pitchFamily="34" charset="0"/>
                <a:cs typeface="Arial" panose="020B0604020202020204" pitchFamily="34" charset="0"/>
              </a:rPr>
              <a:t>Business Impact - High</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9B61EA2A-761B-44E2-938D-FE6D09658BF1}"/>
              </a:ext>
            </a:extLst>
          </p:cNvPr>
          <p:cNvSpPr>
            <a:spLocks noGrp="1"/>
          </p:cNvSpPr>
          <p:nvPr>
            <p:ph type="subTitle" idx="1"/>
          </p:nvPr>
        </p:nvSpPr>
        <p:spPr>
          <a:xfrm>
            <a:off x="595618" y="2494690"/>
            <a:ext cx="11000763" cy="3855775"/>
          </a:xfrm>
        </p:spPr>
        <p:txBody>
          <a:bodyPr/>
          <a:lstStyle/>
          <a:p>
            <a:pPr algn="l"/>
            <a:r>
              <a:rPr lang="en-US" dirty="0"/>
              <a:t>As attacker can inject arbitrary HTML CSS and JS via the URL, attacker can put any content on the page like phishing pages, install malware on victim’s device and even host explicit content that could compromise the reputation of the organization.</a:t>
            </a:r>
          </a:p>
          <a:p>
            <a:pPr algn="l"/>
            <a:endParaRPr lang="en-US" dirty="0"/>
          </a:p>
          <a:p>
            <a:pPr algn="l"/>
            <a:r>
              <a:rPr lang="en-US" dirty="0"/>
              <a:t>All attacker needs to do is send the link with the payload to the victim and victim would see hacker controlled content on the website. As the user trusts the website, he/she will trust the content.   </a:t>
            </a:r>
            <a:endParaRPr lang="en-IN" dirty="0"/>
          </a:p>
        </p:txBody>
      </p:sp>
    </p:spTree>
    <p:extLst>
      <p:ext uri="{BB962C8B-B14F-4D97-AF65-F5344CB8AC3E}">
        <p14:creationId xmlns:p14="http://schemas.microsoft.com/office/powerpoint/2010/main" val="204584338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DC493-0FD7-499D-B5A8-4DD971F0089D}"/>
              </a:ext>
            </a:extLst>
          </p:cNvPr>
          <p:cNvSpPr>
            <a:spLocks noGrp="1"/>
          </p:cNvSpPr>
          <p:nvPr>
            <p:ph type="ctrTitle"/>
          </p:nvPr>
        </p:nvSpPr>
        <p:spPr>
          <a:xfrm>
            <a:off x="760602" y="577078"/>
            <a:ext cx="9144000" cy="1025219"/>
          </a:xfrm>
        </p:spPr>
        <p:txBody>
          <a:bodyPr/>
          <a:lstStyle/>
          <a:p>
            <a:pPr algn="l"/>
            <a:r>
              <a:rPr lang="en-US" dirty="0">
                <a:latin typeface="Arial" panose="020B0604020202020204" pitchFamily="34" charset="0"/>
                <a:cs typeface="Arial" panose="020B0604020202020204" pitchFamily="34" charset="0"/>
              </a:rPr>
              <a:t>Recommendation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9B61EA2A-761B-44E2-938D-FE6D09658BF1}"/>
              </a:ext>
            </a:extLst>
          </p:cNvPr>
          <p:cNvSpPr>
            <a:spLocks noGrp="1"/>
          </p:cNvSpPr>
          <p:nvPr>
            <p:ph type="subTitle" idx="1"/>
          </p:nvPr>
        </p:nvSpPr>
        <p:spPr>
          <a:xfrm>
            <a:off x="595618" y="2494690"/>
            <a:ext cx="11000763" cy="3855775"/>
          </a:xfrm>
        </p:spPr>
        <p:txBody>
          <a:bodyPr/>
          <a:lstStyle/>
          <a:p>
            <a:pPr algn="l"/>
            <a:r>
              <a:rPr lang="en-US" dirty="0"/>
              <a:t>Take the following precautions:</a:t>
            </a:r>
          </a:p>
          <a:p>
            <a:pPr marL="342900" indent="-342900" algn="l">
              <a:buFont typeface="Arial" panose="020B0604020202020204" pitchFamily="34" charset="0"/>
              <a:buChar char="•"/>
            </a:pPr>
            <a:r>
              <a:rPr lang="en-US" dirty="0"/>
              <a:t>Sanitize all user input and block characters you do not want.</a:t>
            </a:r>
          </a:p>
          <a:p>
            <a:pPr marL="342900" indent="-342900" algn="l">
              <a:buFont typeface="Arial" panose="020B0604020202020204" pitchFamily="34" charset="0"/>
              <a:buChar char="•"/>
            </a:pPr>
            <a:r>
              <a:rPr lang="en-US" dirty="0"/>
              <a:t>Convert special HTML characters like ‘ “ &lt;&gt; [] into HTML entities &amp; quot; %22 &amp; lt; &amp;gt; before printing them on the website.</a:t>
            </a:r>
            <a:endParaRPr lang="en-IN" dirty="0"/>
          </a:p>
        </p:txBody>
      </p:sp>
    </p:spTree>
    <p:extLst>
      <p:ext uri="{BB962C8B-B14F-4D97-AF65-F5344CB8AC3E}">
        <p14:creationId xmlns:p14="http://schemas.microsoft.com/office/powerpoint/2010/main" val="338857222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DC493-0FD7-499D-B5A8-4DD971F0089D}"/>
              </a:ext>
            </a:extLst>
          </p:cNvPr>
          <p:cNvSpPr>
            <a:spLocks noGrp="1"/>
          </p:cNvSpPr>
          <p:nvPr>
            <p:ph type="ctrTitle"/>
          </p:nvPr>
        </p:nvSpPr>
        <p:spPr>
          <a:xfrm>
            <a:off x="760602" y="577078"/>
            <a:ext cx="9144000" cy="1025219"/>
          </a:xfrm>
        </p:spPr>
        <p:txBody>
          <a:bodyPr/>
          <a:lstStyle/>
          <a:p>
            <a:pPr algn="l"/>
            <a:r>
              <a:rPr lang="en-US" dirty="0">
                <a:latin typeface="Arial" panose="020B0604020202020204" pitchFamily="34" charset="0"/>
                <a:cs typeface="Arial" panose="020B0604020202020204" pitchFamily="34" charset="0"/>
              </a:rPr>
              <a:t>References</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9B61EA2A-761B-44E2-938D-FE6D09658BF1}"/>
              </a:ext>
            </a:extLst>
          </p:cNvPr>
          <p:cNvSpPr>
            <a:spLocks noGrp="1"/>
          </p:cNvSpPr>
          <p:nvPr>
            <p:ph type="subTitle" idx="1"/>
          </p:nvPr>
        </p:nvSpPr>
        <p:spPr>
          <a:xfrm>
            <a:off x="595618" y="2494690"/>
            <a:ext cx="11000763" cy="3855775"/>
          </a:xfrm>
        </p:spPr>
        <p:txBody>
          <a:bodyPr/>
          <a:lstStyle/>
          <a:p>
            <a:pPr marL="342900" indent="-342900" algn="l">
              <a:buFont typeface="Arial" panose="020B0604020202020204" pitchFamily="34" charset="0"/>
              <a:buChar char="•"/>
            </a:pPr>
            <a:r>
              <a:rPr lang="en-IN" dirty="0">
                <a:hlinkClick r:id="rId2"/>
              </a:rPr>
              <a:t>https://wiki.owasp.org/index.php/Cross-site_Scripting_(XSS)</a:t>
            </a:r>
            <a:endParaRPr lang="en-IN" dirty="0"/>
          </a:p>
          <a:p>
            <a:pPr marL="342900" indent="-342900" algn="l">
              <a:buFont typeface="Arial" panose="020B0604020202020204" pitchFamily="34" charset="0"/>
              <a:buChar char="•"/>
            </a:pPr>
            <a:r>
              <a:rPr lang="en-IN" dirty="0">
                <a:hlinkClick r:id="rId3"/>
              </a:rPr>
              <a:t>https://en.wikipedia.org/wiki/Cross-site_scripting</a:t>
            </a:r>
            <a:endParaRPr lang="en-IN" dirty="0"/>
          </a:p>
          <a:p>
            <a:pPr marL="342900" indent="-342900" algn="l">
              <a:buFont typeface="Arial" panose="020B0604020202020204" pitchFamily="34" charset="0"/>
              <a:buChar char="•"/>
            </a:pPr>
            <a:r>
              <a:rPr lang="en-IN" dirty="0">
                <a:hlinkClick r:id="rId4"/>
              </a:rPr>
              <a:t>https://owasp.org/www-project-top-ten/OWASP_Top_Ten_2017/Top_10-2017_A7-Cross-Site_Scripting_(XSS)</a:t>
            </a:r>
            <a:endParaRPr lang="en-IN" dirty="0"/>
          </a:p>
          <a:p>
            <a:pPr marL="342900" indent="-342900" algn="l">
              <a:buFont typeface="Arial" panose="020B0604020202020204" pitchFamily="34" charset="0"/>
              <a:buChar char="•"/>
            </a:pPr>
            <a:r>
              <a:rPr lang="en-IN" dirty="0">
                <a:hlinkClick r:id="rId5"/>
              </a:rPr>
              <a:t>https://medium.com/faun/the-impact-of-cross-site-scripting-vulnerabilities-and-their-prevention-8ae6376ddbca</a:t>
            </a:r>
            <a:endParaRPr lang="en-IN" dirty="0"/>
          </a:p>
        </p:txBody>
      </p:sp>
    </p:spTree>
    <p:extLst>
      <p:ext uri="{BB962C8B-B14F-4D97-AF65-F5344CB8AC3E}">
        <p14:creationId xmlns:p14="http://schemas.microsoft.com/office/powerpoint/2010/main" val="302964159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5223B1-F407-4B44-A9EA-E58D2600B69F}"/>
              </a:ext>
            </a:extLst>
          </p:cNvPr>
          <p:cNvSpPr>
            <a:spLocks noGrp="1"/>
          </p:cNvSpPr>
          <p:nvPr>
            <p:ph type="title"/>
          </p:nvPr>
        </p:nvSpPr>
        <p:spPr>
          <a:xfrm>
            <a:off x="427839" y="365125"/>
            <a:ext cx="10925961" cy="1371396"/>
          </a:xfrm>
        </p:spPr>
        <p:txBody>
          <a:bodyPr/>
          <a:lstStyle/>
          <a:p>
            <a:r>
              <a:rPr lang="en-US" dirty="0">
                <a:latin typeface="Arial" panose="020B0604020202020204" pitchFamily="34" charset="0"/>
                <a:cs typeface="Arial" panose="020B0604020202020204" pitchFamily="34" charset="0"/>
              </a:rPr>
              <a:t>8. Stored Cross Site Scripting (XSS)</a:t>
            </a:r>
            <a:endParaRPr lang="en-IN" dirty="0">
              <a:latin typeface="Arial" panose="020B0604020202020204" pitchFamily="34" charset="0"/>
              <a:cs typeface="Arial" panose="020B0604020202020204" pitchFamily="34" charset="0"/>
            </a:endParaRPr>
          </a:p>
        </p:txBody>
      </p:sp>
      <p:graphicFrame>
        <p:nvGraphicFramePr>
          <p:cNvPr id="3" name="Table 2">
            <a:extLst>
              <a:ext uri="{FF2B5EF4-FFF2-40B4-BE49-F238E27FC236}">
                <a16:creationId xmlns:a16="http://schemas.microsoft.com/office/drawing/2014/main" id="{E04DA2D9-2E8E-42FD-A835-2EFAAD27D637}"/>
              </a:ext>
            </a:extLst>
          </p:cNvPr>
          <p:cNvGraphicFramePr>
            <a:graphicFrameLocks noGrp="1"/>
          </p:cNvGraphicFramePr>
          <p:nvPr>
            <p:extLst>
              <p:ext uri="{D42A27DB-BD31-4B8C-83A1-F6EECF244321}">
                <p14:modId xmlns:p14="http://schemas.microsoft.com/office/powerpoint/2010/main" val="3188255484"/>
              </p:ext>
            </p:extLst>
          </p:nvPr>
        </p:nvGraphicFramePr>
        <p:xfrm>
          <a:off x="1107347" y="2047795"/>
          <a:ext cx="10150679" cy="4017445"/>
        </p:xfrm>
        <a:graphic>
          <a:graphicData uri="http://schemas.openxmlformats.org/drawingml/2006/table">
            <a:tbl>
              <a:tblPr firstRow="1" bandRow="1">
                <a:noFill/>
              </a:tblPr>
              <a:tblGrid>
                <a:gridCol w="1775491">
                  <a:extLst>
                    <a:ext uri="{9D8B030D-6E8A-4147-A177-3AD203B41FA5}">
                      <a16:colId xmlns:a16="http://schemas.microsoft.com/office/drawing/2014/main" val="2425921082"/>
                    </a:ext>
                  </a:extLst>
                </a:gridCol>
                <a:gridCol w="8375188">
                  <a:extLst>
                    <a:ext uri="{9D8B030D-6E8A-4147-A177-3AD203B41FA5}">
                      <a16:colId xmlns:a16="http://schemas.microsoft.com/office/drawing/2014/main" val="3041381097"/>
                    </a:ext>
                  </a:extLst>
                </a:gridCol>
              </a:tblGrid>
              <a:tr h="466292">
                <a:tc>
                  <a:txBody>
                    <a:bodyPr/>
                    <a:lstStyle/>
                    <a:p>
                      <a:pPr marL="0" marR="0" lvl="0" indent="0" algn="ctr"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00B0F0"/>
                    </a:solidFill>
                  </a:tcPr>
                </a:tc>
                <a:tc>
                  <a:txBody>
                    <a:bodyPr/>
                    <a:lstStyle/>
                    <a:p>
                      <a:pPr marL="0" marR="0" lvl="0" indent="0" algn="l"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00B0F0"/>
                    </a:solidFill>
                  </a:tcPr>
                </a:tc>
                <a:extLst>
                  <a:ext uri="{0D108BD9-81ED-4DB2-BD59-A6C34878D82A}">
                    <a16:rowId xmlns:a16="http://schemas.microsoft.com/office/drawing/2014/main" val="2631676254"/>
                  </a:ext>
                </a:extLst>
              </a:tr>
              <a:tr h="3551153">
                <a:tc>
                  <a:txBody>
                    <a:bodyPr/>
                    <a:lstStyle/>
                    <a:p>
                      <a:pPr marL="0" marR="0" lvl="0" indent="0" algn="ctr" rtl="0">
                        <a:spcBef>
                          <a:spcPts val="0"/>
                        </a:spcBef>
                        <a:spcAft>
                          <a:spcPts val="0"/>
                        </a:spcAft>
                        <a:buNone/>
                      </a:pPr>
                      <a:r>
                        <a:rPr lang="en-US" sz="2000" dirty="0">
                          <a:solidFill>
                            <a:srgbClr val="FFFFFF"/>
                          </a:solidFill>
                          <a:latin typeface="Calibri"/>
                          <a:ea typeface="Calibri"/>
                          <a:cs typeface="Calibri"/>
                          <a:sym typeface="Calibri"/>
                        </a:rPr>
                        <a:t>SQL Injection</a:t>
                      </a:r>
                      <a:endParaRPr sz="2000" dirty="0">
                        <a:solidFill>
                          <a:srgbClr val="FFFFFF"/>
                        </a:solidFill>
                        <a:latin typeface="Calibri"/>
                        <a:ea typeface="Calibri"/>
                        <a:cs typeface="Calibri"/>
                        <a:sym typeface="Calibri"/>
                      </a:endParaRPr>
                    </a:p>
                    <a:p>
                      <a:pPr marL="0" marR="0" lvl="0" indent="0" algn="ctr" rtl="0">
                        <a:spcBef>
                          <a:spcPts val="0"/>
                        </a:spcBef>
                        <a:spcAft>
                          <a:spcPts val="0"/>
                        </a:spcAft>
                        <a:buNone/>
                      </a:pPr>
                      <a:r>
                        <a:rPr lang="en-US" sz="2000" dirty="0">
                          <a:solidFill>
                            <a:srgbClr val="FFFFFF"/>
                          </a:solidFill>
                          <a:latin typeface="Calibri"/>
                          <a:ea typeface="Calibri"/>
                          <a:cs typeface="Calibri"/>
                          <a:sym typeface="Calibri"/>
                        </a:rPr>
                        <a:t>(Critical)</a:t>
                      </a:r>
                      <a:endParaRPr sz="2000" dirty="0"/>
                    </a:p>
                  </a:txBody>
                  <a:tcPr marL="83000" marR="83000" marT="41500" marB="41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FC000"/>
                    </a:solidFill>
                  </a:tcPr>
                </a:tc>
                <a:tc>
                  <a:txBody>
                    <a:bodyPr/>
                    <a:lstStyle/>
                    <a:p>
                      <a:pPr marL="0" marR="0" lvl="0" indent="0" algn="l" rtl="0">
                        <a:spcBef>
                          <a:spcPts val="0"/>
                        </a:spcBef>
                        <a:spcAft>
                          <a:spcPts val="0"/>
                        </a:spcAft>
                        <a:buNone/>
                      </a:pPr>
                      <a:r>
                        <a:rPr lang="en-US" sz="1300" dirty="0">
                          <a:solidFill>
                            <a:schemeClr val="dk1"/>
                          </a:solidFill>
                          <a:latin typeface="Calibri"/>
                          <a:ea typeface="Calibri"/>
                          <a:cs typeface="Calibri"/>
                          <a:sym typeface="Calibri"/>
                        </a:rPr>
                        <a:t> </a:t>
                      </a:r>
                      <a:endParaRPr sz="13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dirty="0">
                          <a:solidFill>
                            <a:schemeClr val="dk1"/>
                          </a:solidFill>
                          <a:latin typeface="Calibri"/>
                          <a:ea typeface="Calibri"/>
                          <a:cs typeface="Calibri"/>
                          <a:sym typeface="Calibri"/>
                        </a:rPr>
                        <a:t>Below mentioned parameters are vulnerable to reflected XSS</a:t>
                      </a: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b="1" dirty="0">
                          <a:solidFill>
                            <a:schemeClr val="dk1"/>
                          </a:solidFill>
                          <a:latin typeface="Calibri"/>
                          <a:ea typeface="Calibri"/>
                          <a:cs typeface="Calibri"/>
                          <a:sym typeface="Calibri"/>
                        </a:rPr>
                        <a:t>Affected URL :</a:t>
                      </a:r>
                      <a:endParaRPr sz="1600" b="0" i="0" u="none" strike="noStrike"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600" b="0" i="0" u="none" strike="noStrike" dirty="0">
                          <a:solidFill>
                            <a:schemeClr val="dk1"/>
                          </a:solidFill>
                          <a:latin typeface="+mn-lt"/>
                          <a:ea typeface="Calibri"/>
                          <a:cs typeface="Calibri"/>
                          <a:sym typeface="Calibri"/>
                        </a:rPr>
                        <a:t>http://13.233.54.155/products/details.php?p_id=16</a:t>
                      </a:r>
                      <a:endParaRPr sz="1600" b="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endParaRPr lang="en-US" sz="1600" b="1"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r>
                        <a:rPr lang="en-US" sz="1600" b="1" dirty="0">
                          <a:solidFill>
                            <a:schemeClr val="dk1"/>
                          </a:solidFill>
                          <a:latin typeface="Calibri"/>
                          <a:ea typeface="Calibri"/>
                          <a:cs typeface="Calibri"/>
                          <a:sym typeface="Calibri"/>
                        </a:rPr>
                        <a:t>Affected Parameters :</a:t>
                      </a:r>
                      <a:endParaRPr sz="1600" b="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600" b="0" dirty="0">
                          <a:solidFill>
                            <a:schemeClr val="dk1"/>
                          </a:solidFill>
                          <a:latin typeface="Calibri"/>
                          <a:ea typeface="Calibri"/>
                          <a:cs typeface="Calibri"/>
                          <a:sym typeface="Calibri"/>
                        </a:rPr>
                        <a:t>Post button under customer review (POST parameter)</a:t>
                      </a:r>
                      <a:endParaRPr sz="1600" dirty="0"/>
                    </a:p>
                    <a:p>
                      <a:pPr marL="285750" marR="0" lvl="0" indent="-203200" algn="l" rtl="0">
                        <a:spcBef>
                          <a:spcPts val="0"/>
                        </a:spcBef>
                        <a:spcAft>
                          <a:spcPts val="0"/>
                        </a:spcAft>
                        <a:buClr>
                          <a:schemeClr val="dk1"/>
                        </a:buClr>
                        <a:buSzPts val="1300"/>
                        <a:buFont typeface="Arial"/>
                        <a:buNone/>
                      </a:pPr>
                      <a:endParaRPr sz="1600" b="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r>
                        <a:rPr lang="en-US" sz="1600" b="1" dirty="0">
                          <a:solidFill>
                            <a:schemeClr val="dk1"/>
                          </a:solidFill>
                          <a:latin typeface="Calibri"/>
                          <a:ea typeface="Calibri"/>
                          <a:cs typeface="Calibri"/>
                          <a:sym typeface="Calibri"/>
                        </a:rPr>
                        <a:t>Payload:</a:t>
                      </a:r>
                      <a:endParaRPr sz="1600" dirty="0"/>
                    </a:p>
                    <a:p>
                      <a:pPr marL="285750" marR="0" lvl="0" indent="-285750" algn="l" rtl="0">
                        <a:spcBef>
                          <a:spcPts val="0"/>
                        </a:spcBef>
                        <a:spcAft>
                          <a:spcPts val="0"/>
                        </a:spcAft>
                        <a:buClr>
                          <a:schemeClr val="dk1"/>
                        </a:buClr>
                        <a:buSzPts val="1300"/>
                        <a:buFont typeface="Arial"/>
                        <a:buChar char="•"/>
                      </a:pPr>
                      <a:r>
                        <a:rPr lang="en-US" sz="1600" b="0" dirty="0">
                          <a:solidFill>
                            <a:schemeClr val="dk1"/>
                          </a:solidFill>
                          <a:latin typeface="Calibri"/>
                          <a:ea typeface="Calibri"/>
                          <a:cs typeface="Calibri"/>
                          <a:sym typeface="Calibri"/>
                        </a:rPr>
                        <a:t>&lt;script&gt;alert(“Hacked”)&lt;/script&gt;</a:t>
                      </a:r>
                    </a:p>
                    <a:p>
                      <a:pPr marL="285750" marR="0" lvl="0" indent="-285750" algn="l" rtl="0">
                        <a:spcBef>
                          <a:spcPts val="0"/>
                        </a:spcBef>
                        <a:spcAft>
                          <a:spcPts val="0"/>
                        </a:spcAft>
                        <a:buClr>
                          <a:schemeClr val="dk1"/>
                        </a:buClr>
                        <a:buSzPts val="1300"/>
                        <a:buFont typeface="Arial"/>
                        <a:buChar char="•"/>
                      </a:pPr>
                      <a:r>
                        <a:rPr lang="en-US" sz="1600" b="0" dirty="0">
                          <a:solidFill>
                            <a:schemeClr val="dk1"/>
                          </a:solidFill>
                          <a:latin typeface="Calibri"/>
                          <a:ea typeface="Calibri"/>
                          <a:cs typeface="Calibri"/>
                          <a:sym typeface="Calibri"/>
                        </a:rPr>
                        <a:t>&lt;h1&gt;hello&lt;/h1&gt;</a:t>
                      </a:r>
                      <a:endParaRPr sz="1600" b="0" dirty="0">
                        <a:solidFill>
                          <a:schemeClr val="dk1"/>
                        </a:solidFill>
                        <a:latin typeface="Calibri"/>
                        <a:ea typeface="Calibri"/>
                        <a:cs typeface="Calibri"/>
                        <a:sym typeface="Calibri"/>
                      </a:endParaRPr>
                    </a:p>
                    <a:p>
                      <a:pPr marL="285750" marR="0" lvl="0" indent="-203200" algn="l" rtl="0">
                        <a:spcBef>
                          <a:spcPts val="0"/>
                        </a:spcBef>
                        <a:spcAft>
                          <a:spcPts val="0"/>
                        </a:spcAft>
                        <a:buClr>
                          <a:schemeClr val="dk1"/>
                        </a:buClr>
                        <a:buSzPts val="1300"/>
                        <a:buFont typeface="Arial"/>
                        <a:buNone/>
                      </a:pPr>
                      <a:endParaRPr sz="1300" b="0" dirty="0">
                        <a:solidFill>
                          <a:schemeClr val="dk1"/>
                        </a:solidFill>
                        <a:latin typeface="Calibri"/>
                        <a:ea typeface="Calibri"/>
                        <a:cs typeface="Calibri"/>
                        <a:sym typeface="Calibri"/>
                      </a:endParaRPr>
                    </a:p>
                  </a:txBody>
                  <a:tcPr marL="83000" marR="83000" marT="41500" marB="415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941489771"/>
                  </a:ext>
                </a:extLst>
              </a:tr>
            </a:tbl>
          </a:graphicData>
        </a:graphic>
      </p:graphicFrame>
    </p:spTree>
    <p:extLst>
      <p:ext uri="{BB962C8B-B14F-4D97-AF65-F5344CB8AC3E}">
        <p14:creationId xmlns:p14="http://schemas.microsoft.com/office/powerpoint/2010/main" val="141455192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2FBA9-4D5D-43D6-AB0F-A64421767311}"/>
              </a:ext>
            </a:extLst>
          </p:cNvPr>
          <p:cNvSpPr>
            <a:spLocks noGrp="1"/>
          </p:cNvSpPr>
          <p:nvPr>
            <p:ph type="ctrTitle"/>
          </p:nvPr>
        </p:nvSpPr>
        <p:spPr>
          <a:xfrm>
            <a:off x="592822" y="342187"/>
            <a:ext cx="9144000" cy="1041996"/>
          </a:xfrm>
        </p:spPr>
        <p:txBody>
          <a:bodyPr/>
          <a:lstStyle/>
          <a:p>
            <a:pPr algn="l"/>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5EED6FE8-D149-46EF-9D9F-72A4011A8F2E}"/>
              </a:ext>
            </a:extLst>
          </p:cNvPr>
          <p:cNvSpPr>
            <a:spLocks noGrp="1"/>
          </p:cNvSpPr>
          <p:nvPr>
            <p:ph type="subTitle" idx="1"/>
          </p:nvPr>
        </p:nvSpPr>
        <p:spPr>
          <a:xfrm>
            <a:off x="592822" y="1773238"/>
            <a:ext cx="10816206" cy="886072"/>
          </a:xfrm>
        </p:spPr>
        <p:txBody>
          <a:bodyPr/>
          <a:lstStyle/>
          <a:p>
            <a:pPr algn="l"/>
            <a:r>
              <a:rPr lang="en-US" dirty="0"/>
              <a:t>Now try entering the payload in review box.</a:t>
            </a:r>
            <a:endParaRPr lang="en-IN" dirty="0"/>
          </a:p>
        </p:txBody>
      </p:sp>
      <p:pic>
        <p:nvPicPr>
          <p:cNvPr id="5" name="Picture 4">
            <a:extLst>
              <a:ext uri="{FF2B5EF4-FFF2-40B4-BE49-F238E27FC236}">
                <a16:creationId xmlns:a16="http://schemas.microsoft.com/office/drawing/2014/main" id="{8B0EF034-1BF9-482A-BA60-8757137F7D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9280" y="2491530"/>
            <a:ext cx="10635857" cy="3607266"/>
          </a:xfrm>
          <a:prstGeom prst="rect">
            <a:avLst/>
          </a:prstGeom>
        </p:spPr>
      </p:pic>
    </p:spTree>
    <p:extLst>
      <p:ext uri="{BB962C8B-B14F-4D97-AF65-F5344CB8AC3E}">
        <p14:creationId xmlns:p14="http://schemas.microsoft.com/office/powerpoint/2010/main" val="153058930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2FBA9-4D5D-43D6-AB0F-A64421767311}"/>
              </a:ext>
            </a:extLst>
          </p:cNvPr>
          <p:cNvSpPr>
            <a:spLocks noGrp="1"/>
          </p:cNvSpPr>
          <p:nvPr>
            <p:ph type="ctrTitle"/>
          </p:nvPr>
        </p:nvSpPr>
        <p:spPr>
          <a:xfrm>
            <a:off x="592822" y="342187"/>
            <a:ext cx="9144000" cy="1041996"/>
          </a:xfrm>
        </p:spPr>
        <p:txBody>
          <a:bodyPr/>
          <a:lstStyle/>
          <a:p>
            <a:pPr algn="l"/>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5EED6FE8-D149-46EF-9D9F-72A4011A8F2E}"/>
              </a:ext>
            </a:extLst>
          </p:cNvPr>
          <p:cNvSpPr>
            <a:spLocks noGrp="1"/>
          </p:cNvSpPr>
          <p:nvPr>
            <p:ph type="subTitle" idx="1"/>
          </p:nvPr>
        </p:nvSpPr>
        <p:spPr>
          <a:xfrm>
            <a:off x="592822" y="1773238"/>
            <a:ext cx="10816206" cy="886072"/>
          </a:xfrm>
        </p:spPr>
        <p:txBody>
          <a:bodyPr/>
          <a:lstStyle/>
          <a:p>
            <a:pPr algn="l"/>
            <a:r>
              <a:rPr lang="en-US" dirty="0"/>
              <a:t>Hit post button , you can see stored XSS or Permanent XSS </a:t>
            </a:r>
            <a:endParaRPr lang="en-IN" dirty="0"/>
          </a:p>
        </p:txBody>
      </p:sp>
      <p:pic>
        <p:nvPicPr>
          <p:cNvPr id="6" name="Picture 5">
            <a:extLst>
              <a:ext uri="{FF2B5EF4-FFF2-40B4-BE49-F238E27FC236}">
                <a16:creationId xmlns:a16="http://schemas.microsoft.com/office/drawing/2014/main" id="{81659F32-D083-4387-BE44-F4A5E2D3ED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2850" y="2374084"/>
            <a:ext cx="10696328" cy="4009938"/>
          </a:xfrm>
          <a:prstGeom prst="rect">
            <a:avLst/>
          </a:prstGeom>
        </p:spPr>
      </p:pic>
    </p:spTree>
    <p:extLst>
      <p:ext uri="{BB962C8B-B14F-4D97-AF65-F5344CB8AC3E}">
        <p14:creationId xmlns:p14="http://schemas.microsoft.com/office/powerpoint/2010/main" val="33514615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F3A77-009C-4E7F-9983-32674FB02AFB}"/>
              </a:ext>
            </a:extLst>
          </p:cNvPr>
          <p:cNvSpPr>
            <a:spLocks noGrp="1"/>
          </p:cNvSpPr>
          <p:nvPr>
            <p:ph type="title"/>
          </p:nvPr>
        </p:nvSpPr>
        <p:spPr/>
        <p:txBody>
          <a:bodyPr>
            <a:normAutofit/>
          </a:bodyPr>
          <a:lstStyle/>
          <a:p>
            <a:r>
              <a:rPr lang="en-US" sz="4800" dirty="0">
                <a:latin typeface="Bahnschrift" panose="020B0502040204020203" pitchFamily="34" charset="0"/>
              </a:rPr>
              <a:t>Observation</a:t>
            </a:r>
            <a:endParaRPr lang="en-IN" sz="4800" dirty="0">
              <a:latin typeface="Bahnschrift" panose="020B0502040204020203" pitchFamily="34" charset="0"/>
            </a:endParaRPr>
          </a:p>
        </p:txBody>
      </p:sp>
      <p:sp>
        <p:nvSpPr>
          <p:cNvPr id="3" name="Content Placeholder 2">
            <a:extLst>
              <a:ext uri="{FF2B5EF4-FFF2-40B4-BE49-F238E27FC236}">
                <a16:creationId xmlns:a16="http://schemas.microsoft.com/office/drawing/2014/main" id="{2482A78B-C38D-4903-95F8-9E3EE1B2E522}"/>
              </a:ext>
            </a:extLst>
          </p:cNvPr>
          <p:cNvSpPr>
            <a:spLocks noGrp="1"/>
          </p:cNvSpPr>
          <p:nvPr>
            <p:ph idx="1"/>
          </p:nvPr>
        </p:nvSpPr>
        <p:spPr>
          <a:xfrm>
            <a:off x="838200" y="1825625"/>
            <a:ext cx="10515600" cy="892408"/>
          </a:xfrm>
        </p:spPr>
        <p:txBody>
          <a:bodyPr/>
          <a:lstStyle/>
          <a:p>
            <a:r>
              <a:rPr lang="en-US" dirty="0"/>
              <a:t>Navigate to T-shirt tab where you will see number of T-shirts. Notice the </a:t>
            </a:r>
            <a:r>
              <a:rPr lang="en-US" b="1" dirty="0"/>
              <a:t>GET</a:t>
            </a:r>
            <a:r>
              <a:rPr lang="en-US" dirty="0"/>
              <a:t> parameter </a:t>
            </a:r>
            <a:r>
              <a:rPr lang="en-US" b="1" dirty="0"/>
              <a:t>CAT</a:t>
            </a:r>
            <a:r>
              <a:rPr lang="en-US" dirty="0"/>
              <a:t> in URL:</a:t>
            </a:r>
            <a:endParaRPr lang="en-IN" dirty="0"/>
          </a:p>
        </p:txBody>
      </p:sp>
      <p:pic>
        <p:nvPicPr>
          <p:cNvPr id="5" name="Picture 4">
            <a:extLst>
              <a:ext uri="{FF2B5EF4-FFF2-40B4-BE49-F238E27FC236}">
                <a16:creationId xmlns:a16="http://schemas.microsoft.com/office/drawing/2014/main" id="{47A60D40-3DCC-4E89-B4E9-F333CE712C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0360" y="2852970"/>
            <a:ext cx="9838273" cy="3800524"/>
          </a:xfrm>
          <a:prstGeom prst="rect">
            <a:avLst/>
          </a:prstGeom>
        </p:spPr>
      </p:pic>
    </p:spTree>
    <p:extLst>
      <p:ext uri="{BB962C8B-B14F-4D97-AF65-F5344CB8AC3E}">
        <p14:creationId xmlns:p14="http://schemas.microsoft.com/office/powerpoint/2010/main" val="205414335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2FBA9-4D5D-43D6-AB0F-A64421767311}"/>
              </a:ext>
            </a:extLst>
          </p:cNvPr>
          <p:cNvSpPr>
            <a:spLocks noGrp="1"/>
          </p:cNvSpPr>
          <p:nvPr>
            <p:ph type="ctrTitle"/>
          </p:nvPr>
        </p:nvSpPr>
        <p:spPr>
          <a:xfrm>
            <a:off x="592822" y="342187"/>
            <a:ext cx="9144000" cy="1041996"/>
          </a:xfrm>
        </p:spPr>
        <p:txBody>
          <a:bodyPr/>
          <a:lstStyle/>
          <a:p>
            <a:pPr algn="l"/>
            <a:r>
              <a:rPr lang="en-US" dirty="0">
                <a:latin typeface="Arial" panose="020B0604020202020204" pitchFamily="34" charset="0"/>
                <a:cs typeface="Arial" panose="020B0604020202020204" pitchFamily="34" charset="0"/>
              </a:rPr>
              <a:t>Business Impact - High</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5EED6FE8-D149-46EF-9D9F-72A4011A8F2E}"/>
              </a:ext>
            </a:extLst>
          </p:cNvPr>
          <p:cNvSpPr>
            <a:spLocks noGrp="1"/>
          </p:cNvSpPr>
          <p:nvPr>
            <p:ph type="subTitle" idx="1"/>
          </p:nvPr>
        </p:nvSpPr>
        <p:spPr>
          <a:xfrm>
            <a:off x="592822" y="2201076"/>
            <a:ext cx="10816206" cy="3117543"/>
          </a:xfrm>
        </p:spPr>
        <p:txBody>
          <a:bodyPr/>
          <a:lstStyle/>
          <a:p>
            <a:pPr algn="l"/>
            <a:r>
              <a:rPr lang="en-US" dirty="0"/>
              <a:t>As attacker can inject arbitrary HTML CSS and JS via the URL, attacker can put any content on the page like phishing pages, install malware on victim’s device and even host explicit content that could compromise the reputation of the organization.</a:t>
            </a:r>
          </a:p>
          <a:p>
            <a:pPr algn="l"/>
            <a:endParaRPr lang="en-US" dirty="0"/>
          </a:p>
          <a:p>
            <a:pPr algn="l"/>
            <a:r>
              <a:rPr lang="en-US" dirty="0"/>
              <a:t>All attacker needs to do is send the link with the payload to the victim and victim would see hacker controlled content on the website. As the user trusts the website, he/she will trust the content.   </a:t>
            </a:r>
            <a:endParaRPr lang="en-IN" dirty="0"/>
          </a:p>
          <a:p>
            <a:pPr algn="l"/>
            <a:endParaRPr lang="en-IN" dirty="0"/>
          </a:p>
        </p:txBody>
      </p:sp>
    </p:spTree>
    <p:extLst>
      <p:ext uri="{BB962C8B-B14F-4D97-AF65-F5344CB8AC3E}">
        <p14:creationId xmlns:p14="http://schemas.microsoft.com/office/powerpoint/2010/main" val="51355543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2FBA9-4D5D-43D6-AB0F-A64421767311}"/>
              </a:ext>
            </a:extLst>
          </p:cNvPr>
          <p:cNvSpPr>
            <a:spLocks noGrp="1"/>
          </p:cNvSpPr>
          <p:nvPr>
            <p:ph type="ctrTitle"/>
          </p:nvPr>
        </p:nvSpPr>
        <p:spPr>
          <a:xfrm>
            <a:off x="592822" y="342187"/>
            <a:ext cx="9144000" cy="1041996"/>
          </a:xfrm>
        </p:spPr>
        <p:txBody>
          <a:bodyPr/>
          <a:lstStyle/>
          <a:p>
            <a:pPr algn="l"/>
            <a:r>
              <a:rPr lang="en-US" dirty="0">
                <a:latin typeface="Arial" panose="020B0604020202020204" pitchFamily="34" charset="0"/>
                <a:cs typeface="Arial" panose="020B0604020202020204" pitchFamily="34" charset="0"/>
              </a:rPr>
              <a:t>Recommendation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5EED6FE8-D149-46EF-9D9F-72A4011A8F2E}"/>
              </a:ext>
            </a:extLst>
          </p:cNvPr>
          <p:cNvSpPr>
            <a:spLocks noGrp="1"/>
          </p:cNvSpPr>
          <p:nvPr>
            <p:ph type="subTitle" idx="1"/>
          </p:nvPr>
        </p:nvSpPr>
        <p:spPr>
          <a:xfrm>
            <a:off x="592822" y="2201076"/>
            <a:ext cx="10816206" cy="3117543"/>
          </a:xfrm>
        </p:spPr>
        <p:txBody>
          <a:bodyPr/>
          <a:lstStyle/>
          <a:p>
            <a:pPr algn="l"/>
            <a:r>
              <a:rPr lang="en-US" dirty="0"/>
              <a:t>Take the following precautions:</a:t>
            </a:r>
          </a:p>
          <a:p>
            <a:pPr marL="342900" indent="-342900" algn="l">
              <a:buFont typeface="Arial" panose="020B0604020202020204" pitchFamily="34" charset="0"/>
              <a:buChar char="•"/>
            </a:pPr>
            <a:r>
              <a:rPr lang="en-US" dirty="0"/>
              <a:t>Sanitize all user input and block characters you do not want.</a:t>
            </a:r>
          </a:p>
          <a:p>
            <a:pPr marL="342900" indent="-342900" algn="l">
              <a:buFont typeface="Arial" panose="020B0604020202020204" pitchFamily="34" charset="0"/>
              <a:buChar char="•"/>
            </a:pPr>
            <a:r>
              <a:rPr lang="en-US" dirty="0"/>
              <a:t>Convert special HTML characters like ‘ “ &lt;&gt; [] into HTML entities &amp; quot; %22 &amp; lt; &amp;gt; before printing them on the website.</a:t>
            </a:r>
            <a:endParaRPr lang="en-IN" dirty="0"/>
          </a:p>
          <a:p>
            <a:pPr algn="l"/>
            <a:endParaRPr lang="en-IN" dirty="0"/>
          </a:p>
        </p:txBody>
      </p:sp>
    </p:spTree>
    <p:extLst>
      <p:ext uri="{BB962C8B-B14F-4D97-AF65-F5344CB8AC3E}">
        <p14:creationId xmlns:p14="http://schemas.microsoft.com/office/powerpoint/2010/main" val="232646844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2FBA9-4D5D-43D6-AB0F-A64421767311}"/>
              </a:ext>
            </a:extLst>
          </p:cNvPr>
          <p:cNvSpPr>
            <a:spLocks noGrp="1"/>
          </p:cNvSpPr>
          <p:nvPr>
            <p:ph type="ctrTitle"/>
          </p:nvPr>
        </p:nvSpPr>
        <p:spPr>
          <a:xfrm>
            <a:off x="592822" y="342187"/>
            <a:ext cx="9144000" cy="1041996"/>
          </a:xfrm>
        </p:spPr>
        <p:txBody>
          <a:bodyPr/>
          <a:lstStyle/>
          <a:p>
            <a:pPr algn="l"/>
            <a:r>
              <a:rPr lang="en-US" dirty="0">
                <a:latin typeface="Arial" panose="020B0604020202020204" pitchFamily="34" charset="0"/>
                <a:cs typeface="Arial" panose="020B0604020202020204" pitchFamily="34" charset="0"/>
              </a:rPr>
              <a:t>References</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5EED6FE8-D149-46EF-9D9F-72A4011A8F2E}"/>
              </a:ext>
            </a:extLst>
          </p:cNvPr>
          <p:cNvSpPr>
            <a:spLocks noGrp="1"/>
          </p:cNvSpPr>
          <p:nvPr>
            <p:ph type="subTitle" idx="1"/>
          </p:nvPr>
        </p:nvSpPr>
        <p:spPr>
          <a:xfrm>
            <a:off x="592822" y="2201076"/>
            <a:ext cx="10816206" cy="3117543"/>
          </a:xfrm>
        </p:spPr>
        <p:txBody>
          <a:bodyPr/>
          <a:lstStyle/>
          <a:p>
            <a:pPr marL="342900" indent="-342900" algn="l">
              <a:buFont typeface="Arial" panose="020B0604020202020204" pitchFamily="34" charset="0"/>
              <a:buChar char="•"/>
            </a:pPr>
            <a:r>
              <a:rPr lang="en-IN" dirty="0">
                <a:hlinkClick r:id="rId2"/>
              </a:rPr>
              <a:t>https://wiki.owasp.org/index.php/Cross-site_Scripting_(XSS)</a:t>
            </a:r>
            <a:endParaRPr lang="en-IN" dirty="0"/>
          </a:p>
          <a:p>
            <a:pPr marL="342900" indent="-342900" algn="l">
              <a:buFont typeface="Arial" panose="020B0604020202020204" pitchFamily="34" charset="0"/>
              <a:buChar char="•"/>
            </a:pPr>
            <a:r>
              <a:rPr lang="en-IN" dirty="0">
                <a:hlinkClick r:id="rId3"/>
              </a:rPr>
              <a:t>https://en.wikipedia.org/wiki/Cross-site_scripting</a:t>
            </a:r>
            <a:endParaRPr lang="en-IN" dirty="0"/>
          </a:p>
          <a:p>
            <a:pPr marL="342900" indent="-342900" algn="l">
              <a:buFont typeface="Arial" panose="020B0604020202020204" pitchFamily="34" charset="0"/>
              <a:buChar char="•"/>
            </a:pPr>
            <a:r>
              <a:rPr lang="en-IN" dirty="0">
                <a:hlinkClick r:id="rId4"/>
              </a:rPr>
              <a:t>https://owasp.org/www-project-top-ten/OWASP_Top_Ten_2017/Top_10-2017_A7-Cross-Site_Scripting_(XSS)</a:t>
            </a:r>
            <a:endParaRPr lang="en-IN" dirty="0"/>
          </a:p>
          <a:p>
            <a:pPr marL="342900" indent="-342900" algn="l">
              <a:buFont typeface="Arial" panose="020B0604020202020204" pitchFamily="34" charset="0"/>
              <a:buChar char="•"/>
            </a:pPr>
            <a:r>
              <a:rPr lang="en-IN" dirty="0">
                <a:hlinkClick r:id="rId5"/>
              </a:rPr>
              <a:t>https://medium.com/faun/the-impact-of-cross-site-scripting-vulnerabilities-and-their-prevention-8ae6376ddbca</a:t>
            </a:r>
            <a:endParaRPr lang="en-IN" dirty="0"/>
          </a:p>
          <a:p>
            <a:pPr algn="l"/>
            <a:endParaRPr lang="en-IN" dirty="0"/>
          </a:p>
        </p:txBody>
      </p:sp>
    </p:spTree>
    <p:extLst>
      <p:ext uri="{BB962C8B-B14F-4D97-AF65-F5344CB8AC3E}">
        <p14:creationId xmlns:p14="http://schemas.microsoft.com/office/powerpoint/2010/main" val="289464750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904D9-01E1-4E27-8D7C-9B4D747B38C5}"/>
              </a:ext>
            </a:extLst>
          </p:cNvPr>
          <p:cNvSpPr>
            <a:spLocks noGrp="1"/>
          </p:cNvSpPr>
          <p:nvPr>
            <p:ph type="title"/>
          </p:nvPr>
        </p:nvSpPr>
        <p:spPr>
          <a:xfrm>
            <a:off x="587229" y="365125"/>
            <a:ext cx="10766571" cy="1325563"/>
          </a:xfrm>
        </p:spPr>
        <p:txBody>
          <a:bodyPr>
            <a:normAutofit/>
          </a:bodyPr>
          <a:lstStyle/>
          <a:p>
            <a:r>
              <a:rPr lang="en-US" sz="4800" dirty="0">
                <a:latin typeface="Arial" panose="020B0604020202020204" pitchFamily="34" charset="0"/>
                <a:cs typeface="Arial" panose="020B0604020202020204" pitchFamily="34" charset="0"/>
              </a:rPr>
              <a:t>9. Component with known vulnerability</a:t>
            </a:r>
            <a:endParaRPr lang="en-IN" sz="4800" dirty="0">
              <a:latin typeface="Arial" panose="020B0604020202020204" pitchFamily="34" charset="0"/>
              <a:cs typeface="Arial" panose="020B0604020202020204" pitchFamily="34" charset="0"/>
            </a:endParaRPr>
          </a:p>
        </p:txBody>
      </p:sp>
      <p:graphicFrame>
        <p:nvGraphicFramePr>
          <p:cNvPr id="3" name="Table 2">
            <a:extLst>
              <a:ext uri="{FF2B5EF4-FFF2-40B4-BE49-F238E27FC236}">
                <a16:creationId xmlns:a16="http://schemas.microsoft.com/office/drawing/2014/main" id="{7D3090B5-7486-468E-B979-046C09F5D175}"/>
              </a:ext>
            </a:extLst>
          </p:cNvPr>
          <p:cNvGraphicFramePr>
            <a:graphicFrameLocks noGrp="1"/>
          </p:cNvGraphicFramePr>
          <p:nvPr>
            <p:extLst>
              <p:ext uri="{D42A27DB-BD31-4B8C-83A1-F6EECF244321}">
                <p14:modId xmlns:p14="http://schemas.microsoft.com/office/powerpoint/2010/main" val="1195583304"/>
              </p:ext>
            </p:extLst>
          </p:nvPr>
        </p:nvGraphicFramePr>
        <p:xfrm>
          <a:off x="1233182" y="1993405"/>
          <a:ext cx="9580227" cy="3283270"/>
        </p:xfrm>
        <a:graphic>
          <a:graphicData uri="http://schemas.openxmlformats.org/drawingml/2006/table">
            <a:tbl>
              <a:tblPr firstRow="1" bandRow="1">
                <a:noFill/>
              </a:tblPr>
              <a:tblGrid>
                <a:gridCol w="1669935">
                  <a:extLst>
                    <a:ext uri="{9D8B030D-6E8A-4147-A177-3AD203B41FA5}">
                      <a16:colId xmlns:a16="http://schemas.microsoft.com/office/drawing/2014/main" val="2812331615"/>
                    </a:ext>
                  </a:extLst>
                </a:gridCol>
                <a:gridCol w="7910292">
                  <a:extLst>
                    <a:ext uri="{9D8B030D-6E8A-4147-A177-3AD203B41FA5}">
                      <a16:colId xmlns:a16="http://schemas.microsoft.com/office/drawing/2014/main" val="3242314990"/>
                    </a:ext>
                  </a:extLst>
                </a:gridCol>
              </a:tblGrid>
              <a:tr h="473982">
                <a:tc>
                  <a:txBody>
                    <a:bodyPr/>
                    <a:lstStyle/>
                    <a:p>
                      <a:pPr marL="0" marR="0" lvl="0" indent="0" algn="ctr"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00B0F0"/>
                    </a:solidFill>
                  </a:tcPr>
                </a:tc>
                <a:tc>
                  <a:txBody>
                    <a:bodyPr/>
                    <a:lstStyle/>
                    <a:p>
                      <a:pPr marL="0" marR="0" lvl="0" indent="0" algn="l"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00B0F0"/>
                    </a:solidFill>
                  </a:tcPr>
                </a:tc>
                <a:extLst>
                  <a:ext uri="{0D108BD9-81ED-4DB2-BD59-A6C34878D82A}">
                    <a16:rowId xmlns:a16="http://schemas.microsoft.com/office/drawing/2014/main" val="1389600398"/>
                  </a:ext>
                </a:extLst>
              </a:tr>
              <a:tr h="2809288">
                <a:tc>
                  <a:txBody>
                    <a:bodyPr/>
                    <a:lstStyle/>
                    <a:p>
                      <a:pPr marL="0" marR="0" lvl="0" indent="0" algn="ctr" rtl="0">
                        <a:spcBef>
                          <a:spcPts val="0"/>
                        </a:spcBef>
                        <a:spcAft>
                          <a:spcPts val="0"/>
                        </a:spcAft>
                        <a:buNone/>
                      </a:pPr>
                      <a:r>
                        <a:rPr lang="en-US" sz="2000" dirty="0">
                          <a:solidFill>
                            <a:srgbClr val="FFFFFF"/>
                          </a:solidFill>
                          <a:latin typeface="Calibri"/>
                          <a:ea typeface="Calibri"/>
                          <a:cs typeface="Calibri"/>
                          <a:sym typeface="Calibri"/>
                        </a:rPr>
                        <a:t>Component with known vulnerability</a:t>
                      </a:r>
                      <a:endParaRPr sz="2000" dirty="0">
                        <a:solidFill>
                          <a:srgbClr val="FFFFFF"/>
                        </a:solidFill>
                        <a:latin typeface="Calibri"/>
                        <a:ea typeface="Calibri"/>
                        <a:cs typeface="Calibri"/>
                        <a:sym typeface="Calibri"/>
                      </a:endParaRPr>
                    </a:p>
                    <a:p>
                      <a:pPr marL="0" marR="0" lvl="0" indent="0" algn="ctr" rtl="0">
                        <a:spcBef>
                          <a:spcPts val="0"/>
                        </a:spcBef>
                        <a:spcAft>
                          <a:spcPts val="0"/>
                        </a:spcAft>
                        <a:buNone/>
                      </a:pPr>
                      <a:r>
                        <a:rPr lang="en-US" sz="2000" dirty="0">
                          <a:solidFill>
                            <a:srgbClr val="FFFFFF"/>
                          </a:solidFill>
                          <a:latin typeface="Calibri"/>
                          <a:ea typeface="Calibri"/>
                          <a:cs typeface="Calibri"/>
                          <a:sym typeface="Calibri"/>
                        </a:rPr>
                        <a:t>(Severe)</a:t>
                      </a:r>
                      <a:endParaRPr sz="2000" dirty="0"/>
                    </a:p>
                  </a:txBody>
                  <a:tcPr marL="83000" marR="83000" marT="41500" marB="41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FC000"/>
                    </a:solidFill>
                  </a:tcPr>
                </a:tc>
                <a:tc>
                  <a:txBody>
                    <a:bodyPr/>
                    <a:lstStyle/>
                    <a:p>
                      <a:pPr marL="0" marR="0" lvl="0" indent="0" algn="l" rtl="0">
                        <a:spcBef>
                          <a:spcPts val="0"/>
                        </a:spcBef>
                        <a:spcAft>
                          <a:spcPts val="0"/>
                        </a:spcAft>
                        <a:buNone/>
                      </a:pPr>
                      <a:r>
                        <a:rPr lang="en-US" sz="1300" dirty="0">
                          <a:solidFill>
                            <a:schemeClr val="dk1"/>
                          </a:solidFill>
                          <a:latin typeface="Calibri"/>
                          <a:ea typeface="Calibri"/>
                          <a:cs typeface="Calibri"/>
                          <a:sym typeface="Calibri"/>
                        </a:rPr>
                        <a:t> </a:t>
                      </a:r>
                      <a:endParaRPr sz="1300" dirty="0">
                        <a:solidFill>
                          <a:schemeClr val="dk1"/>
                        </a:solidFill>
                        <a:latin typeface="Calibri"/>
                        <a:ea typeface="Calibri"/>
                        <a:cs typeface="Calibri"/>
                        <a:sym typeface="Calibri"/>
                      </a:endParaRPr>
                    </a:p>
                    <a:p>
                      <a:pPr marL="368300" marR="0" lvl="0" indent="-285750" algn="l" rtl="0">
                        <a:spcBef>
                          <a:spcPts val="0"/>
                        </a:spcBef>
                        <a:spcAft>
                          <a:spcPts val="0"/>
                        </a:spcAft>
                        <a:buClr>
                          <a:schemeClr val="dk1"/>
                        </a:buClr>
                        <a:buSzPts val="1300"/>
                        <a:buFont typeface="Arial" panose="020B0604020202020204" pitchFamily="34" charset="0"/>
                        <a:buChar char="•"/>
                      </a:pPr>
                      <a:r>
                        <a:rPr lang="en-US" sz="1600" b="0" dirty="0">
                          <a:solidFill>
                            <a:schemeClr val="dk1"/>
                          </a:solidFill>
                          <a:latin typeface="Calibri"/>
                          <a:ea typeface="Calibri"/>
                          <a:cs typeface="Calibri"/>
                          <a:sym typeface="Calibri"/>
                        </a:rPr>
                        <a:t>Server used is nginx/1.14.0 appears to be outdated (current is at least 1.17.3) </a:t>
                      </a:r>
                      <a:r>
                        <a:rPr lang="en-US" sz="1600" b="0" dirty="0" err="1">
                          <a:solidFill>
                            <a:schemeClr val="dk1"/>
                          </a:solidFill>
                          <a:latin typeface="Calibri"/>
                          <a:ea typeface="Calibri"/>
                          <a:cs typeface="Calibri"/>
                          <a:sym typeface="Calibri"/>
                        </a:rPr>
                        <a:t>i.e</a:t>
                      </a:r>
                      <a:r>
                        <a:rPr lang="en-US" sz="1600" b="0" dirty="0">
                          <a:solidFill>
                            <a:schemeClr val="dk1"/>
                          </a:solidFill>
                          <a:latin typeface="Calibri"/>
                          <a:ea typeface="Calibri"/>
                          <a:cs typeface="Calibri"/>
                          <a:sym typeface="Calibri"/>
                        </a:rPr>
                        <a:t> it is known to have exploitable vulnerabilities.</a:t>
                      </a:r>
                    </a:p>
                    <a:p>
                      <a:pPr marL="368300" marR="0" lvl="0" indent="-285750" algn="l" rtl="0">
                        <a:spcBef>
                          <a:spcPts val="0"/>
                        </a:spcBef>
                        <a:spcAft>
                          <a:spcPts val="0"/>
                        </a:spcAft>
                        <a:buClr>
                          <a:schemeClr val="dk1"/>
                        </a:buClr>
                        <a:buSzPts val="1300"/>
                        <a:buFont typeface="Arial" panose="020B0604020202020204" pitchFamily="34" charset="0"/>
                        <a:buChar char="•"/>
                      </a:pPr>
                      <a:endParaRPr lang="en-US" sz="1600" b="0" dirty="0">
                        <a:solidFill>
                          <a:schemeClr val="dk1"/>
                        </a:solidFill>
                        <a:latin typeface="Calibri"/>
                        <a:ea typeface="Calibri"/>
                        <a:cs typeface="Calibri"/>
                        <a:sym typeface="Calibri"/>
                      </a:endParaRPr>
                    </a:p>
                    <a:p>
                      <a:pPr marL="368300" marR="0" lvl="0" indent="-285750" algn="l" rtl="0">
                        <a:spcBef>
                          <a:spcPts val="0"/>
                        </a:spcBef>
                        <a:spcAft>
                          <a:spcPts val="0"/>
                        </a:spcAft>
                        <a:buClr>
                          <a:schemeClr val="dk1"/>
                        </a:buClr>
                        <a:buSzPts val="1300"/>
                        <a:buFont typeface="Arial" panose="020B0604020202020204" pitchFamily="34" charset="0"/>
                        <a:buChar char="•"/>
                      </a:pPr>
                      <a:r>
                        <a:rPr lang="en-US" sz="1600" b="0" dirty="0">
                          <a:solidFill>
                            <a:schemeClr val="dk1"/>
                          </a:solidFill>
                          <a:latin typeface="Calibri"/>
                          <a:ea typeface="Calibri"/>
                          <a:cs typeface="Calibri"/>
                          <a:sym typeface="Calibri"/>
                        </a:rPr>
                        <a:t>WonderCMS</a:t>
                      </a:r>
                    </a:p>
                    <a:p>
                      <a:pPr marL="368300" marR="0" lvl="0" indent="-285750" algn="l" rtl="0">
                        <a:spcBef>
                          <a:spcPts val="0"/>
                        </a:spcBef>
                        <a:spcAft>
                          <a:spcPts val="0"/>
                        </a:spcAft>
                        <a:buClr>
                          <a:schemeClr val="dk1"/>
                        </a:buClr>
                        <a:buSzPts val="1300"/>
                        <a:buFont typeface="Arial" panose="020B0604020202020204" pitchFamily="34" charset="0"/>
                        <a:buChar char="•"/>
                      </a:pPr>
                      <a:endParaRPr lang="en-US" sz="1600" b="0" dirty="0">
                        <a:solidFill>
                          <a:schemeClr val="dk1"/>
                        </a:solidFill>
                        <a:latin typeface="Calibri"/>
                        <a:ea typeface="Calibri"/>
                        <a:cs typeface="Calibri"/>
                        <a:sym typeface="Calibri"/>
                      </a:endParaRPr>
                    </a:p>
                    <a:p>
                      <a:pPr marL="368300" marR="0" lvl="0" indent="-285750" algn="l" rtl="0">
                        <a:spcBef>
                          <a:spcPts val="0"/>
                        </a:spcBef>
                        <a:spcAft>
                          <a:spcPts val="0"/>
                        </a:spcAft>
                        <a:buClr>
                          <a:schemeClr val="dk1"/>
                        </a:buClr>
                        <a:buSzPts val="1300"/>
                        <a:buFont typeface="Arial" panose="020B0604020202020204" pitchFamily="34" charset="0"/>
                        <a:buChar char="•"/>
                      </a:pPr>
                      <a:r>
                        <a:rPr lang="en-US" sz="1600" b="0" dirty="0">
                          <a:solidFill>
                            <a:schemeClr val="dk1"/>
                          </a:solidFill>
                          <a:latin typeface="Calibri"/>
                          <a:ea typeface="Calibri"/>
                          <a:cs typeface="Calibri"/>
                          <a:sym typeface="Calibri"/>
                        </a:rPr>
                        <a:t>Codoforum (Powered by </a:t>
                      </a:r>
                      <a:r>
                        <a:rPr lang="en-US" sz="1600" b="0" dirty="0" err="1">
                          <a:solidFill>
                            <a:schemeClr val="dk1"/>
                          </a:solidFill>
                          <a:latin typeface="Calibri"/>
                          <a:ea typeface="Calibri"/>
                          <a:cs typeface="Calibri"/>
                          <a:sym typeface="Calibri"/>
                        </a:rPr>
                        <a:t>codologic</a:t>
                      </a:r>
                      <a:r>
                        <a:rPr lang="en-US" sz="1600" b="0" dirty="0">
                          <a:solidFill>
                            <a:schemeClr val="dk1"/>
                          </a:solidFill>
                          <a:latin typeface="Calibri"/>
                          <a:ea typeface="Calibri"/>
                          <a:cs typeface="Calibri"/>
                          <a:sym typeface="Calibri"/>
                        </a:rPr>
                        <a:t>)</a:t>
                      </a:r>
                      <a:endParaRPr sz="1600" b="0" dirty="0">
                        <a:solidFill>
                          <a:schemeClr val="dk1"/>
                        </a:solidFill>
                        <a:latin typeface="Calibri"/>
                        <a:ea typeface="Calibri"/>
                        <a:cs typeface="Calibri"/>
                        <a:sym typeface="Calibri"/>
                      </a:endParaRPr>
                    </a:p>
                  </a:txBody>
                  <a:tcPr marL="83000" marR="83000" marT="41500" marB="415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3217394083"/>
                  </a:ext>
                </a:extLst>
              </a:tr>
            </a:tbl>
          </a:graphicData>
        </a:graphic>
      </p:graphicFrame>
    </p:spTree>
    <p:extLst>
      <p:ext uri="{BB962C8B-B14F-4D97-AF65-F5344CB8AC3E}">
        <p14:creationId xmlns:p14="http://schemas.microsoft.com/office/powerpoint/2010/main" val="17262480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4E386-00EF-4F5A-A44B-FF701D337FB6}"/>
              </a:ext>
            </a:extLst>
          </p:cNvPr>
          <p:cNvSpPr>
            <a:spLocks noGrp="1"/>
          </p:cNvSpPr>
          <p:nvPr>
            <p:ph type="ctrTitle"/>
          </p:nvPr>
        </p:nvSpPr>
        <p:spPr>
          <a:xfrm>
            <a:off x="559266" y="406400"/>
            <a:ext cx="9144000" cy="1053284"/>
          </a:xfrm>
        </p:spPr>
        <p:txBody>
          <a:bodyPr/>
          <a:lstStyle/>
          <a:p>
            <a:pPr algn="l"/>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0BF8168B-F609-4B8E-9888-6F7281507989}"/>
              </a:ext>
            </a:extLst>
          </p:cNvPr>
          <p:cNvSpPr>
            <a:spLocks noGrp="1"/>
          </p:cNvSpPr>
          <p:nvPr>
            <p:ph type="subTitle" idx="1"/>
          </p:nvPr>
        </p:nvSpPr>
        <p:spPr>
          <a:xfrm>
            <a:off x="617989" y="1773238"/>
            <a:ext cx="10228976" cy="600846"/>
          </a:xfrm>
        </p:spPr>
        <p:txBody>
          <a:bodyPr>
            <a:normAutofit fontScale="92500"/>
          </a:bodyPr>
          <a:lstStyle/>
          <a:p>
            <a:pPr algn="l"/>
            <a:r>
              <a:rPr lang="en-US" dirty="0"/>
              <a:t>Codologic Vulnerability:- Now you can see that they have blind sql injection vulnerability.</a:t>
            </a:r>
            <a:endParaRPr lang="en-IN" dirty="0"/>
          </a:p>
        </p:txBody>
      </p:sp>
      <p:pic>
        <p:nvPicPr>
          <p:cNvPr id="7" name="Picture 6">
            <a:extLst>
              <a:ext uri="{FF2B5EF4-FFF2-40B4-BE49-F238E27FC236}">
                <a16:creationId xmlns:a16="http://schemas.microsoft.com/office/drawing/2014/main" id="{35222E1E-5AFB-4ABC-96DE-820B8E65AE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9207" y="2555005"/>
            <a:ext cx="6462320" cy="3132731"/>
          </a:xfrm>
          <a:prstGeom prst="rect">
            <a:avLst/>
          </a:prstGeom>
        </p:spPr>
      </p:pic>
      <p:pic>
        <p:nvPicPr>
          <p:cNvPr id="9" name="Picture 8">
            <a:extLst>
              <a:ext uri="{FF2B5EF4-FFF2-40B4-BE49-F238E27FC236}">
                <a16:creationId xmlns:a16="http://schemas.microsoft.com/office/drawing/2014/main" id="{8E8C9119-0599-4472-80FE-1EBA9F2B2C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69438" y="4476194"/>
            <a:ext cx="7723355" cy="1967585"/>
          </a:xfrm>
          <a:prstGeom prst="rect">
            <a:avLst/>
          </a:prstGeom>
        </p:spPr>
      </p:pic>
    </p:spTree>
    <p:extLst>
      <p:ext uri="{BB962C8B-B14F-4D97-AF65-F5344CB8AC3E}">
        <p14:creationId xmlns:p14="http://schemas.microsoft.com/office/powerpoint/2010/main" val="313937900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4E386-00EF-4F5A-A44B-FF701D337FB6}"/>
              </a:ext>
            </a:extLst>
          </p:cNvPr>
          <p:cNvSpPr>
            <a:spLocks noGrp="1"/>
          </p:cNvSpPr>
          <p:nvPr>
            <p:ph type="ctrTitle"/>
          </p:nvPr>
        </p:nvSpPr>
        <p:spPr>
          <a:xfrm>
            <a:off x="559266" y="406400"/>
            <a:ext cx="9144000" cy="1053284"/>
          </a:xfrm>
        </p:spPr>
        <p:txBody>
          <a:bodyPr/>
          <a:lstStyle/>
          <a:p>
            <a:pPr algn="l"/>
            <a:r>
              <a:rPr lang="en-US" dirty="0">
                <a:latin typeface="Arial" panose="020B0604020202020204" pitchFamily="34" charset="0"/>
                <a:cs typeface="Arial" panose="020B0604020202020204" pitchFamily="34" charset="0"/>
              </a:rPr>
              <a:t>Proof of concept (PoC)</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0BF8168B-F609-4B8E-9888-6F7281507989}"/>
              </a:ext>
            </a:extLst>
          </p:cNvPr>
          <p:cNvSpPr>
            <a:spLocks noGrp="1"/>
          </p:cNvSpPr>
          <p:nvPr>
            <p:ph type="subTitle" idx="1"/>
          </p:nvPr>
        </p:nvSpPr>
        <p:spPr>
          <a:xfrm>
            <a:off x="617988" y="1773237"/>
            <a:ext cx="3601673" cy="4375893"/>
          </a:xfrm>
        </p:spPr>
        <p:txBody>
          <a:bodyPr>
            <a:normAutofit/>
          </a:bodyPr>
          <a:lstStyle/>
          <a:p>
            <a:pPr algn="l"/>
            <a:r>
              <a:rPr lang="en-US" dirty="0"/>
              <a:t>Codologic Vulnerability,</a:t>
            </a:r>
          </a:p>
          <a:p>
            <a:pPr algn="l"/>
            <a:r>
              <a:rPr lang="en-US" dirty="0"/>
              <a:t> It has multiple sql injection vulnerability, </a:t>
            </a:r>
          </a:p>
          <a:p>
            <a:pPr algn="l"/>
            <a:r>
              <a:rPr lang="en-US" dirty="0"/>
              <a:t>check the link of exploit-</a:t>
            </a:r>
            <a:r>
              <a:rPr lang="en-US" dirty="0" err="1"/>
              <a:t>db</a:t>
            </a:r>
            <a:r>
              <a:rPr lang="en-US" dirty="0"/>
              <a:t> in reference.</a:t>
            </a:r>
            <a:endParaRPr lang="en-IN" dirty="0"/>
          </a:p>
        </p:txBody>
      </p:sp>
      <p:pic>
        <p:nvPicPr>
          <p:cNvPr id="5" name="Picture 4">
            <a:extLst>
              <a:ext uri="{FF2B5EF4-FFF2-40B4-BE49-F238E27FC236}">
                <a16:creationId xmlns:a16="http://schemas.microsoft.com/office/drawing/2014/main" id="{FFAD204B-36C5-4754-881F-041235B799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14579" y="1773237"/>
            <a:ext cx="7140559" cy="4602396"/>
          </a:xfrm>
          <a:prstGeom prst="rect">
            <a:avLst/>
          </a:prstGeom>
        </p:spPr>
      </p:pic>
    </p:spTree>
    <p:extLst>
      <p:ext uri="{BB962C8B-B14F-4D97-AF65-F5344CB8AC3E}">
        <p14:creationId xmlns:p14="http://schemas.microsoft.com/office/powerpoint/2010/main" val="235164302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4E386-00EF-4F5A-A44B-FF701D337FB6}"/>
              </a:ext>
            </a:extLst>
          </p:cNvPr>
          <p:cNvSpPr>
            <a:spLocks noGrp="1"/>
          </p:cNvSpPr>
          <p:nvPr>
            <p:ph type="ctrTitle"/>
          </p:nvPr>
        </p:nvSpPr>
        <p:spPr>
          <a:xfrm>
            <a:off x="559266" y="683237"/>
            <a:ext cx="9144000" cy="1053284"/>
          </a:xfrm>
        </p:spPr>
        <p:txBody>
          <a:bodyPr/>
          <a:lstStyle/>
          <a:p>
            <a:pPr algn="l"/>
            <a:r>
              <a:rPr lang="en-US" dirty="0">
                <a:latin typeface="Arial" panose="020B0604020202020204" pitchFamily="34" charset="0"/>
                <a:cs typeface="Arial" panose="020B0604020202020204" pitchFamily="34" charset="0"/>
              </a:rPr>
              <a:t>Business Impact - High</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0BF8168B-F609-4B8E-9888-6F7281507989}"/>
              </a:ext>
            </a:extLst>
          </p:cNvPr>
          <p:cNvSpPr>
            <a:spLocks noGrp="1"/>
          </p:cNvSpPr>
          <p:nvPr>
            <p:ph type="subTitle" idx="1"/>
          </p:nvPr>
        </p:nvSpPr>
        <p:spPr>
          <a:xfrm>
            <a:off x="668323" y="3039975"/>
            <a:ext cx="10228976" cy="2807152"/>
          </a:xfrm>
        </p:spPr>
        <p:txBody>
          <a:bodyPr>
            <a:normAutofit/>
          </a:bodyPr>
          <a:lstStyle/>
          <a:p>
            <a:pPr algn="l"/>
            <a:r>
              <a:rPr lang="en-US" dirty="0"/>
              <a:t>Exploits of every vulnerability detected is regularly made public and hence outdated software can very easily be taken advantage of. If the attacker comes o know about this vulnerability, he may directly use the exploit to take down the entire system, which is a big risk. </a:t>
            </a:r>
            <a:endParaRPr lang="en-IN" dirty="0"/>
          </a:p>
        </p:txBody>
      </p:sp>
    </p:spTree>
    <p:extLst>
      <p:ext uri="{BB962C8B-B14F-4D97-AF65-F5344CB8AC3E}">
        <p14:creationId xmlns:p14="http://schemas.microsoft.com/office/powerpoint/2010/main" val="253001536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4E386-00EF-4F5A-A44B-FF701D337FB6}"/>
              </a:ext>
            </a:extLst>
          </p:cNvPr>
          <p:cNvSpPr>
            <a:spLocks noGrp="1"/>
          </p:cNvSpPr>
          <p:nvPr>
            <p:ph type="ctrTitle"/>
          </p:nvPr>
        </p:nvSpPr>
        <p:spPr>
          <a:xfrm>
            <a:off x="559266" y="624514"/>
            <a:ext cx="9144000" cy="1053284"/>
          </a:xfrm>
        </p:spPr>
        <p:txBody>
          <a:bodyPr/>
          <a:lstStyle/>
          <a:p>
            <a:pPr algn="l"/>
            <a:r>
              <a:rPr lang="en-US" dirty="0">
                <a:latin typeface="Arial" panose="020B0604020202020204" pitchFamily="34" charset="0"/>
                <a:cs typeface="Arial" panose="020B0604020202020204" pitchFamily="34" charset="0"/>
              </a:rPr>
              <a:t>Recommendation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0BF8168B-F609-4B8E-9888-6F7281507989}"/>
              </a:ext>
            </a:extLst>
          </p:cNvPr>
          <p:cNvSpPr>
            <a:spLocks noGrp="1"/>
          </p:cNvSpPr>
          <p:nvPr>
            <p:ph type="subTitle" idx="1"/>
          </p:nvPr>
        </p:nvSpPr>
        <p:spPr>
          <a:xfrm>
            <a:off x="651545" y="2477912"/>
            <a:ext cx="10228976" cy="3469882"/>
          </a:xfrm>
        </p:spPr>
        <p:txBody>
          <a:bodyPr>
            <a:normAutofit/>
          </a:bodyPr>
          <a:lstStyle/>
          <a:p>
            <a:pPr marL="342900" indent="-342900" algn="l">
              <a:buFont typeface="Arial" panose="020B0604020202020204" pitchFamily="34" charset="0"/>
              <a:buChar char="•"/>
            </a:pPr>
            <a:r>
              <a:rPr lang="en-US" dirty="0"/>
              <a:t>Upgrade to the latest version of affected software /theme /plugin/OS which means latest version.</a:t>
            </a:r>
          </a:p>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r>
              <a:rPr lang="en-US" dirty="0"/>
              <a:t>If upgrade is not possible for the time being , isolated the server from any other critical data and servers.</a:t>
            </a:r>
            <a:endParaRPr lang="en-IN" dirty="0"/>
          </a:p>
        </p:txBody>
      </p:sp>
    </p:spTree>
    <p:extLst>
      <p:ext uri="{BB962C8B-B14F-4D97-AF65-F5344CB8AC3E}">
        <p14:creationId xmlns:p14="http://schemas.microsoft.com/office/powerpoint/2010/main" val="55152437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4E386-00EF-4F5A-A44B-FF701D337FB6}"/>
              </a:ext>
            </a:extLst>
          </p:cNvPr>
          <p:cNvSpPr>
            <a:spLocks noGrp="1"/>
          </p:cNvSpPr>
          <p:nvPr>
            <p:ph type="ctrTitle"/>
          </p:nvPr>
        </p:nvSpPr>
        <p:spPr>
          <a:xfrm>
            <a:off x="1045827" y="817461"/>
            <a:ext cx="9144000" cy="1053284"/>
          </a:xfrm>
        </p:spPr>
        <p:txBody>
          <a:bodyPr/>
          <a:lstStyle/>
          <a:p>
            <a:pPr algn="l"/>
            <a:r>
              <a:rPr lang="en-US" dirty="0">
                <a:latin typeface="Arial" panose="020B0604020202020204" pitchFamily="34" charset="0"/>
                <a:cs typeface="Arial" panose="020B0604020202020204" pitchFamily="34" charset="0"/>
              </a:rPr>
              <a:t>References</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0BF8168B-F609-4B8E-9888-6F7281507989}"/>
              </a:ext>
            </a:extLst>
          </p:cNvPr>
          <p:cNvSpPr>
            <a:spLocks noGrp="1"/>
          </p:cNvSpPr>
          <p:nvPr>
            <p:ph type="subTitle" idx="1"/>
          </p:nvPr>
        </p:nvSpPr>
        <p:spPr>
          <a:xfrm>
            <a:off x="1129718" y="2947696"/>
            <a:ext cx="10228976" cy="3469882"/>
          </a:xfrm>
        </p:spPr>
        <p:txBody>
          <a:bodyPr>
            <a:normAutofit/>
          </a:bodyPr>
          <a:lstStyle/>
          <a:p>
            <a:pPr marL="342900" indent="-342900" algn="l">
              <a:buFont typeface="Arial" panose="020B0604020202020204" pitchFamily="34" charset="0"/>
              <a:buChar char="•"/>
            </a:pPr>
            <a:r>
              <a:rPr lang="en-IN" dirty="0">
                <a:hlinkClick r:id="rId2"/>
              </a:rPr>
              <a:t>https://ubuntu.com/security/notices/USN-4099-1</a:t>
            </a:r>
            <a:endParaRPr lang="en-IN" dirty="0"/>
          </a:p>
          <a:p>
            <a:pPr marL="342900" indent="-342900" algn="l">
              <a:buFont typeface="Arial" panose="020B0604020202020204" pitchFamily="34" charset="0"/>
              <a:buChar char="•"/>
            </a:pPr>
            <a:endParaRPr lang="en-IN" dirty="0"/>
          </a:p>
          <a:p>
            <a:pPr marL="342900" indent="-342900" algn="l">
              <a:buFont typeface="Arial" panose="020B0604020202020204" pitchFamily="34" charset="0"/>
              <a:buChar char="•"/>
            </a:pPr>
            <a:r>
              <a:rPr lang="en-IN" dirty="0">
                <a:hlinkClick r:id="rId2"/>
              </a:rPr>
              <a:t>https://ubuntu.com/security/notices/USN-4099-1</a:t>
            </a:r>
            <a:endParaRPr lang="en-IN" dirty="0"/>
          </a:p>
          <a:p>
            <a:pPr marL="342900" indent="-342900" algn="l">
              <a:buFont typeface="Arial" panose="020B0604020202020204" pitchFamily="34" charset="0"/>
              <a:buChar char="•"/>
            </a:pPr>
            <a:endParaRPr lang="en-IN" dirty="0"/>
          </a:p>
          <a:p>
            <a:pPr marL="342900" indent="-342900" algn="l">
              <a:buFont typeface="Arial" panose="020B0604020202020204" pitchFamily="34" charset="0"/>
              <a:buChar char="•"/>
            </a:pPr>
            <a:endParaRPr lang="en-IN" dirty="0"/>
          </a:p>
        </p:txBody>
      </p:sp>
    </p:spTree>
    <p:extLst>
      <p:ext uri="{BB962C8B-B14F-4D97-AF65-F5344CB8AC3E}">
        <p14:creationId xmlns:p14="http://schemas.microsoft.com/office/powerpoint/2010/main" val="228848299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A6C4A-2814-4D2B-AFDD-F3FDF9C56BC6}"/>
              </a:ext>
            </a:extLst>
          </p:cNvPr>
          <p:cNvSpPr>
            <a:spLocks noGrp="1"/>
          </p:cNvSpPr>
          <p:nvPr>
            <p:ph type="title"/>
          </p:nvPr>
        </p:nvSpPr>
        <p:spPr>
          <a:xfrm>
            <a:off x="436228" y="608251"/>
            <a:ext cx="10984684" cy="1325563"/>
          </a:xfrm>
        </p:spPr>
        <p:txBody>
          <a:bodyPr/>
          <a:lstStyle/>
          <a:p>
            <a:r>
              <a:rPr lang="en-US" dirty="0">
                <a:latin typeface="Arial" panose="020B0604020202020204" pitchFamily="34" charset="0"/>
                <a:cs typeface="Arial" panose="020B0604020202020204" pitchFamily="34" charset="0"/>
              </a:rPr>
              <a:t>10. Server Misconfiguration</a:t>
            </a:r>
            <a:endParaRPr lang="en-IN" dirty="0">
              <a:latin typeface="Arial" panose="020B0604020202020204" pitchFamily="34" charset="0"/>
              <a:cs typeface="Arial" panose="020B0604020202020204" pitchFamily="34" charset="0"/>
            </a:endParaRPr>
          </a:p>
        </p:txBody>
      </p:sp>
      <p:graphicFrame>
        <p:nvGraphicFramePr>
          <p:cNvPr id="3" name="Table 2">
            <a:extLst>
              <a:ext uri="{FF2B5EF4-FFF2-40B4-BE49-F238E27FC236}">
                <a16:creationId xmlns:a16="http://schemas.microsoft.com/office/drawing/2014/main" id="{3442796C-05BB-481D-861D-066EEFF2F217}"/>
              </a:ext>
            </a:extLst>
          </p:cNvPr>
          <p:cNvGraphicFramePr>
            <a:graphicFrameLocks noGrp="1"/>
          </p:cNvGraphicFramePr>
          <p:nvPr>
            <p:extLst>
              <p:ext uri="{D42A27DB-BD31-4B8C-83A1-F6EECF244321}">
                <p14:modId xmlns:p14="http://schemas.microsoft.com/office/powerpoint/2010/main" val="1945038403"/>
              </p:ext>
            </p:extLst>
          </p:nvPr>
        </p:nvGraphicFramePr>
        <p:xfrm>
          <a:off x="1283516" y="2765192"/>
          <a:ext cx="9479559" cy="2821775"/>
        </p:xfrm>
        <a:graphic>
          <a:graphicData uri="http://schemas.openxmlformats.org/drawingml/2006/table">
            <a:tbl>
              <a:tblPr firstRow="1" bandRow="1">
                <a:noFill/>
              </a:tblPr>
              <a:tblGrid>
                <a:gridCol w="1921079">
                  <a:extLst>
                    <a:ext uri="{9D8B030D-6E8A-4147-A177-3AD203B41FA5}">
                      <a16:colId xmlns:a16="http://schemas.microsoft.com/office/drawing/2014/main" val="1427613221"/>
                    </a:ext>
                  </a:extLst>
                </a:gridCol>
                <a:gridCol w="7558480">
                  <a:extLst>
                    <a:ext uri="{9D8B030D-6E8A-4147-A177-3AD203B41FA5}">
                      <a16:colId xmlns:a16="http://schemas.microsoft.com/office/drawing/2014/main" val="1048571793"/>
                    </a:ext>
                  </a:extLst>
                </a:gridCol>
              </a:tblGrid>
              <a:tr h="415125">
                <a:tc>
                  <a:txBody>
                    <a:bodyPr/>
                    <a:lstStyle/>
                    <a:p>
                      <a:pPr marL="0" marR="0" lvl="0" indent="0" algn="ctr"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00B0F0"/>
                    </a:solidFill>
                  </a:tcPr>
                </a:tc>
                <a:tc>
                  <a:txBody>
                    <a:bodyPr/>
                    <a:lstStyle/>
                    <a:p>
                      <a:pPr marL="0" marR="0" lvl="0" indent="0" algn="l"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00B0F0"/>
                    </a:solidFill>
                  </a:tcPr>
                </a:tc>
                <a:extLst>
                  <a:ext uri="{0D108BD9-81ED-4DB2-BD59-A6C34878D82A}">
                    <a16:rowId xmlns:a16="http://schemas.microsoft.com/office/drawing/2014/main" val="4185343979"/>
                  </a:ext>
                </a:extLst>
              </a:tr>
              <a:tr h="2406650">
                <a:tc>
                  <a:txBody>
                    <a:bodyPr/>
                    <a:lstStyle/>
                    <a:p>
                      <a:pPr marL="0" marR="0" lvl="0" indent="0" algn="ctr" rtl="0">
                        <a:spcBef>
                          <a:spcPts val="0"/>
                        </a:spcBef>
                        <a:spcAft>
                          <a:spcPts val="0"/>
                        </a:spcAft>
                        <a:buNone/>
                      </a:pPr>
                      <a:r>
                        <a:rPr lang="en-US" sz="2000" dirty="0">
                          <a:solidFill>
                            <a:schemeClr val="tx1"/>
                          </a:solidFill>
                          <a:latin typeface="Calibri"/>
                          <a:ea typeface="Calibri"/>
                          <a:cs typeface="Calibri"/>
                          <a:sym typeface="Calibri"/>
                        </a:rPr>
                        <a:t>Server misconfiguration</a:t>
                      </a:r>
                      <a:endParaRPr sz="2000" dirty="0">
                        <a:solidFill>
                          <a:schemeClr val="tx1"/>
                        </a:solidFill>
                        <a:latin typeface="Calibri"/>
                        <a:ea typeface="Calibri"/>
                        <a:cs typeface="Calibri"/>
                        <a:sym typeface="Calibri"/>
                      </a:endParaRPr>
                    </a:p>
                    <a:p>
                      <a:pPr marL="0" marR="0" lvl="0" indent="0" algn="ctr" rtl="0">
                        <a:spcBef>
                          <a:spcPts val="0"/>
                        </a:spcBef>
                        <a:spcAft>
                          <a:spcPts val="0"/>
                        </a:spcAft>
                        <a:buNone/>
                      </a:pPr>
                      <a:r>
                        <a:rPr lang="en-US" sz="2000" dirty="0">
                          <a:solidFill>
                            <a:schemeClr val="tx1"/>
                          </a:solidFill>
                          <a:latin typeface="Calibri"/>
                          <a:ea typeface="Calibri"/>
                          <a:cs typeface="Calibri"/>
                          <a:sym typeface="Calibri"/>
                        </a:rPr>
                        <a:t>(Moderate)</a:t>
                      </a:r>
                      <a:endParaRPr sz="2000" dirty="0">
                        <a:solidFill>
                          <a:schemeClr val="tx1"/>
                        </a:solidFill>
                      </a:endParaRPr>
                    </a:p>
                  </a:txBody>
                  <a:tcPr marL="83000" marR="83000" marT="41500" marB="41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FFF00"/>
                    </a:solidFill>
                  </a:tcPr>
                </a:tc>
                <a:tc>
                  <a:txBody>
                    <a:bodyPr/>
                    <a:lstStyle/>
                    <a:p>
                      <a:pPr marL="0" marR="0" lvl="0" indent="0" algn="l" rtl="0">
                        <a:spcBef>
                          <a:spcPts val="0"/>
                        </a:spcBef>
                        <a:spcAft>
                          <a:spcPts val="0"/>
                        </a:spcAft>
                        <a:buNone/>
                      </a:pPr>
                      <a:r>
                        <a:rPr lang="en-US" sz="1300" dirty="0">
                          <a:solidFill>
                            <a:schemeClr val="dk1"/>
                          </a:solidFill>
                          <a:latin typeface="Calibri"/>
                          <a:ea typeface="Calibri"/>
                          <a:cs typeface="Calibri"/>
                          <a:sym typeface="Calibri"/>
                        </a:rPr>
                        <a:t> </a:t>
                      </a:r>
                      <a:endParaRPr sz="13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dirty="0">
                          <a:solidFill>
                            <a:schemeClr val="dk1"/>
                          </a:solidFill>
                          <a:latin typeface="Calibri"/>
                          <a:ea typeface="Calibri"/>
                          <a:cs typeface="Calibri"/>
                          <a:sym typeface="Calibri"/>
                        </a:rPr>
                        <a:t>Below mentioned URL will show you the server related info.</a:t>
                      </a: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b="1" dirty="0">
                          <a:solidFill>
                            <a:schemeClr val="dk1"/>
                          </a:solidFill>
                          <a:latin typeface="Calibri"/>
                          <a:ea typeface="Calibri"/>
                          <a:cs typeface="Calibri"/>
                          <a:sym typeface="Calibri"/>
                        </a:rPr>
                        <a:t>Affected URL :</a:t>
                      </a:r>
                      <a:endParaRPr sz="1600" b="0" i="0" u="none" strike="noStrike" dirty="0">
                        <a:solidFill>
                          <a:schemeClr val="dk1"/>
                        </a:solidFill>
                        <a:latin typeface="Calibri"/>
                        <a:ea typeface="Calibri"/>
                        <a:cs typeface="Calibri"/>
                        <a:sym typeface="Calibri"/>
                      </a:endParaRPr>
                    </a:p>
                    <a:p>
                      <a:pPr marL="368300" marR="0" lvl="0" indent="-285750" algn="l" rtl="0">
                        <a:spcBef>
                          <a:spcPts val="0"/>
                        </a:spcBef>
                        <a:spcAft>
                          <a:spcPts val="0"/>
                        </a:spcAft>
                        <a:buClr>
                          <a:schemeClr val="dk1"/>
                        </a:buClr>
                        <a:buSzPts val="1300"/>
                        <a:buFont typeface="Arial" panose="020B0604020202020204" pitchFamily="34" charset="0"/>
                        <a:buChar char="•"/>
                      </a:pPr>
                      <a:r>
                        <a:rPr lang="en-US" sz="1600" b="0" dirty="0">
                          <a:solidFill>
                            <a:schemeClr val="dk1"/>
                          </a:solidFill>
                          <a:latin typeface="Calibri"/>
                          <a:ea typeface="Calibri"/>
                          <a:cs typeface="Calibri"/>
                          <a:sym typeface="Calibri"/>
                        </a:rPr>
                        <a:t>http://52.66.35.61/server-status</a:t>
                      </a:r>
                    </a:p>
                    <a:p>
                      <a:pPr marL="368300" marR="0" lvl="0" indent="-285750" algn="l" rtl="0">
                        <a:spcBef>
                          <a:spcPts val="0"/>
                        </a:spcBef>
                        <a:spcAft>
                          <a:spcPts val="0"/>
                        </a:spcAft>
                        <a:buClr>
                          <a:schemeClr val="dk1"/>
                        </a:buClr>
                        <a:buSzPts val="1300"/>
                        <a:buFont typeface="Arial" panose="020B0604020202020204" pitchFamily="34" charset="0"/>
                        <a:buChar char="•"/>
                      </a:pPr>
                      <a:endParaRPr lang="en-US" sz="1600" b="0" dirty="0">
                        <a:solidFill>
                          <a:schemeClr val="dk1"/>
                        </a:solidFill>
                        <a:latin typeface="Calibri"/>
                        <a:ea typeface="Calibri"/>
                        <a:cs typeface="Calibri"/>
                        <a:sym typeface="Calibri"/>
                      </a:endParaRPr>
                    </a:p>
                    <a:p>
                      <a:pPr marL="368300" marR="0" lvl="0" indent="-285750" algn="l" rtl="0">
                        <a:spcBef>
                          <a:spcPts val="0"/>
                        </a:spcBef>
                        <a:spcAft>
                          <a:spcPts val="0"/>
                        </a:spcAft>
                        <a:buClr>
                          <a:schemeClr val="dk1"/>
                        </a:buClr>
                        <a:buSzPts val="1300"/>
                        <a:buFont typeface="Arial" panose="020B0604020202020204" pitchFamily="34" charset="0"/>
                        <a:buChar char="•"/>
                      </a:pPr>
                      <a:r>
                        <a:rPr lang="en-US" sz="1600" b="0" dirty="0">
                          <a:solidFill>
                            <a:schemeClr val="dk1"/>
                          </a:solidFill>
                          <a:latin typeface="Calibri"/>
                          <a:ea typeface="Calibri"/>
                          <a:cs typeface="Calibri"/>
                          <a:sym typeface="Calibri"/>
                        </a:rPr>
                        <a:t>http://52.66.35.61/server-info</a:t>
                      </a:r>
                      <a:endParaRPr sz="1600" b="0" dirty="0">
                        <a:solidFill>
                          <a:schemeClr val="dk1"/>
                        </a:solidFill>
                        <a:latin typeface="Calibri"/>
                        <a:ea typeface="Calibri"/>
                        <a:cs typeface="Calibri"/>
                        <a:sym typeface="Calibri"/>
                      </a:endParaRPr>
                    </a:p>
                  </a:txBody>
                  <a:tcPr marL="83000" marR="83000" marT="41500" marB="415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576093869"/>
                  </a:ext>
                </a:extLst>
              </a:tr>
            </a:tbl>
          </a:graphicData>
        </a:graphic>
      </p:graphicFrame>
    </p:spTree>
    <p:extLst>
      <p:ext uri="{BB962C8B-B14F-4D97-AF65-F5344CB8AC3E}">
        <p14:creationId xmlns:p14="http://schemas.microsoft.com/office/powerpoint/2010/main" val="24603853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C0FB8-52C1-4B89-9EB9-B5A5E6A83255}"/>
              </a:ext>
            </a:extLst>
          </p:cNvPr>
          <p:cNvSpPr>
            <a:spLocks noGrp="1"/>
          </p:cNvSpPr>
          <p:nvPr>
            <p:ph type="title"/>
          </p:nvPr>
        </p:nvSpPr>
        <p:spPr/>
        <p:txBody>
          <a:bodyPr>
            <a:normAutofit/>
          </a:bodyPr>
          <a:lstStyle/>
          <a:p>
            <a:r>
              <a:rPr lang="en-US" sz="4800" dirty="0">
                <a:latin typeface="Bahnschrift" panose="020B0502040204020203" pitchFamily="34" charset="0"/>
                <a:cs typeface="Arial" panose="020B0604020202020204" pitchFamily="34" charset="0"/>
              </a:rPr>
              <a:t>Observation</a:t>
            </a:r>
            <a:endParaRPr lang="en-IN" sz="4800" dirty="0">
              <a:latin typeface="Bahnschrift" panose="020B0502040204020203"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94C07607-1837-4E5D-8561-BBE472E196E7}"/>
              </a:ext>
            </a:extLst>
          </p:cNvPr>
          <p:cNvSpPr>
            <a:spLocks noGrp="1"/>
          </p:cNvSpPr>
          <p:nvPr>
            <p:ph idx="1"/>
          </p:nvPr>
        </p:nvSpPr>
        <p:spPr>
          <a:xfrm>
            <a:off x="838200" y="1825625"/>
            <a:ext cx="10515600" cy="875630"/>
          </a:xfrm>
        </p:spPr>
        <p:txBody>
          <a:bodyPr/>
          <a:lstStyle/>
          <a:p>
            <a:r>
              <a:rPr lang="en-US" dirty="0"/>
              <a:t>We apply single quote in cat parameter: </a:t>
            </a:r>
            <a:r>
              <a:rPr lang="en-US" b="1" dirty="0"/>
              <a:t>products.php?cat=1</a:t>
            </a:r>
            <a:r>
              <a:rPr lang="en-US" b="1" dirty="0">
                <a:solidFill>
                  <a:srgbClr val="FF0000"/>
                </a:solidFill>
              </a:rPr>
              <a:t>’</a:t>
            </a:r>
            <a:r>
              <a:rPr lang="en-US" b="1" dirty="0"/>
              <a:t> and we get complete MYSQL error:</a:t>
            </a:r>
            <a:endParaRPr lang="en-IN" b="1" dirty="0"/>
          </a:p>
        </p:txBody>
      </p:sp>
      <p:pic>
        <p:nvPicPr>
          <p:cNvPr id="7" name="Picture 6">
            <a:extLst>
              <a:ext uri="{FF2B5EF4-FFF2-40B4-BE49-F238E27FC236}">
                <a16:creationId xmlns:a16="http://schemas.microsoft.com/office/drawing/2014/main" id="{4B6A602B-8DD3-4B41-A832-3ED82D3320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9541" y="3696501"/>
            <a:ext cx="11492917" cy="1689231"/>
          </a:xfrm>
          <a:prstGeom prst="rect">
            <a:avLst/>
          </a:prstGeom>
        </p:spPr>
      </p:pic>
    </p:spTree>
    <p:extLst>
      <p:ext uri="{BB962C8B-B14F-4D97-AF65-F5344CB8AC3E}">
        <p14:creationId xmlns:p14="http://schemas.microsoft.com/office/powerpoint/2010/main" val="244387690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BDED7-1E76-4904-8607-04F3F0812B82}"/>
              </a:ext>
            </a:extLst>
          </p:cNvPr>
          <p:cNvSpPr>
            <a:spLocks noGrp="1"/>
          </p:cNvSpPr>
          <p:nvPr>
            <p:ph type="title"/>
          </p:nvPr>
        </p:nvSpPr>
        <p:spPr>
          <a:xfrm>
            <a:off x="645952" y="365126"/>
            <a:ext cx="5746459" cy="1119726"/>
          </a:xfrm>
        </p:spPr>
        <p:txBody>
          <a:bodyPr>
            <a:normAutofit/>
          </a:bodyPr>
          <a:lstStyle/>
          <a:p>
            <a:r>
              <a:rPr lang="en-US" dirty="0">
                <a:latin typeface="Arial" panose="020B0604020202020204" pitchFamily="34" charset="0"/>
                <a:cs typeface="Arial" panose="020B0604020202020204" pitchFamily="34" charset="0"/>
              </a:rPr>
              <a:t>Observation and Poc</a:t>
            </a:r>
            <a:endParaRPr lang="en-IN"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2AEC9B27-096B-47D9-8E79-4248DF1B11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2333" y="1392572"/>
            <a:ext cx="6782655" cy="5100301"/>
          </a:xfrm>
          <a:prstGeom prst="rect">
            <a:avLst/>
          </a:prstGeom>
        </p:spPr>
      </p:pic>
    </p:spTree>
    <p:extLst>
      <p:ext uri="{BB962C8B-B14F-4D97-AF65-F5344CB8AC3E}">
        <p14:creationId xmlns:p14="http://schemas.microsoft.com/office/powerpoint/2010/main" val="283638998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2552E-AA0B-4C6C-9648-D28E34D1855F}"/>
              </a:ext>
            </a:extLst>
          </p:cNvPr>
          <p:cNvSpPr>
            <a:spLocks noGrp="1"/>
          </p:cNvSpPr>
          <p:nvPr>
            <p:ph type="ctrTitle"/>
          </p:nvPr>
        </p:nvSpPr>
        <p:spPr>
          <a:xfrm>
            <a:off x="710269" y="694524"/>
            <a:ext cx="9144000" cy="1000052"/>
          </a:xfrm>
        </p:spPr>
        <p:txBody>
          <a:bodyPr/>
          <a:lstStyle/>
          <a:p>
            <a:pPr algn="l"/>
            <a:r>
              <a:rPr lang="en-US" dirty="0">
                <a:latin typeface="Arial" panose="020B0604020202020204" pitchFamily="34" charset="0"/>
                <a:cs typeface="Arial" panose="020B0604020202020204" pitchFamily="34" charset="0"/>
              </a:rPr>
              <a:t>Recommendation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8A4B746-B0AB-4F28-AEEE-49CCC003E123}"/>
              </a:ext>
            </a:extLst>
          </p:cNvPr>
          <p:cNvSpPr>
            <a:spLocks noGrp="1"/>
          </p:cNvSpPr>
          <p:nvPr>
            <p:ph type="subTitle" idx="1"/>
          </p:nvPr>
        </p:nvSpPr>
        <p:spPr>
          <a:xfrm>
            <a:off x="612396" y="2570192"/>
            <a:ext cx="10967207" cy="2991709"/>
          </a:xfrm>
        </p:spPr>
        <p:txBody>
          <a:bodyPr/>
          <a:lstStyle/>
          <a:p>
            <a:pPr marL="342900" indent="-342900" algn="l">
              <a:buFont typeface="Arial" panose="020B0604020202020204" pitchFamily="34" charset="0"/>
              <a:buChar char="•"/>
            </a:pPr>
            <a:r>
              <a:rPr lang="en-US" dirty="0"/>
              <a:t>Keep the software up to date.</a:t>
            </a:r>
          </a:p>
          <a:p>
            <a:pPr marL="342900" indent="-342900" algn="l">
              <a:buFont typeface="Arial" panose="020B0604020202020204" pitchFamily="34" charset="0"/>
              <a:buChar char="•"/>
            </a:pPr>
            <a:r>
              <a:rPr lang="en-US" dirty="0"/>
              <a:t>Disable all the default accounts and change passwords regularly.</a:t>
            </a:r>
          </a:p>
          <a:p>
            <a:pPr marL="342900" indent="-342900" algn="l">
              <a:buFont typeface="Arial" panose="020B0604020202020204" pitchFamily="34" charset="0"/>
              <a:buChar char="•"/>
            </a:pPr>
            <a:r>
              <a:rPr lang="en-US" dirty="0"/>
              <a:t>Develop strong app architecture and encrypt data which has sensitive information.</a:t>
            </a:r>
          </a:p>
          <a:p>
            <a:pPr marL="342900" indent="-342900" algn="l">
              <a:buFont typeface="Arial" panose="020B0604020202020204" pitchFamily="34" charset="0"/>
              <a:buChar char="•"/>
            </a:pPr>
            <a:r>
              <a:rPr lang="en-US" dirty="0"/>
              <a:t>Make sure that the security settings in the framework  and libraries are set to secured values.</a:t>
            </a:r>
          </a:p>
          <a:p>
            <a:pPr marL="342900" indent="-342900" algn="l">
              <a:buFont typeface="Arial" panose="020B0604020202020204" pitchFamily="34" charset="0"/>
              <a:buChar char="•"/>
            </a:pPr>
            <a:r>
              <a:rPr lang="en-US" dirty="0"/>
              <a:t>Perform regular audits and run tools to identify the holes in the system. </a:t>
            </a:r>
            <a:endParaRPr lang="en-IN" dirty="0"/>
          </a:p>
        </p:txBody>
      </p:sp>
    </p:spTree>
    <p:extLst>
      <p:ext uri="{BB962C8B-B14F-4D97-AF65-F5344CB8AC3E}">
        <p14:creationId xmlns:p14="http://schemas.microsoft.com/office/powerpoint/2010/main" val="203473045"/>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2552E-AA0B-4C6C-9648-D28E34D1855F}"/>
              </a:ext>
            </a:extLst>
          </p:cNvPr>
          <p:cNvSpPr>
            <a:spLocks noGrp="1"/>
          </p:cNvSpPr>
          <p:nvPr>
            <p:ph type="ctrTitle"/>
          </p:nvPr>
        </p:nvSpPr>
        <p:spPr>
          <a:xfrm>
            <a:off x="710269" y="694524"/>
            <a:ext cx="9144000" cy="1000052"/>
          </a:xfrm>
        </p:spPr>
        <p:txBody>
          <a:bodyPr/>
          <a:lstStyle/>
          <a:p>
            <a:pPr algn="l"/>
            <a:r>
              <a:rPr lang="en-US" dirty="0">
                <a:latin typeface="Arial" panose="020B0604020202020204" pitchFamily="34" charset="0"/>
                <a:cs typeface="Arial" panose="020B0604020202020204" pitchFamily="34" charset="0"/>
              </a:rPr>
              <a:t>References</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8A4B746-B0AB-4F28-AEEE-49CCC003E123}"/>
              </a:ext>
            </a:extLst>
          </p:cNvPr>
          <p:cNvSpPr>
            <a:spLocks noGrp="1"/>
          </p:cNvSpPr>
          <p:nvPr>
            <p:ph type="subTitle" idx="1"/>
          </p:nvPr>
        </p:nvSpPr>
        <p:spPr>
          <a:xfrm>
            <a:off x="612396" y="2570192"/>
            <a:ext cx="10967207" cy="2991709"/>
          </a:xfrm>
        </p:spPr>
        <p:txBody>
          <a:bodyPr/>
          <a:lstStyle/>
          <a:p>
            <a:pPr marL="342900" indent="-342900" algn="l">
              <a:buFont typeface="Arial" panose="020B0604020202020204" pitchFamily="34" charset="0"/>
              <a:buChar char="•"/>
            </a:pPr>
            <a:r>
              <a:rPr lang="en-IN" dirty="0">
                <a:hlinkClick r:id="rId2"/>
              </a:rPr>
              <a:t>https://owasp.org/www-project-top-ten/OWASP_Top_Ten_2017/Top_10-2017_A6-Security_Misconfiguration#:~:text=Such%20flaws%20frequently%20give%20attackers,of%20the%20application%20and%20data.</a:t>
            </a:r>
            <a:endParaRPr lang="en-IN" dirty="0"/>
          </a:p>
          <a:p>
            <a:pPr marL="342900" indent="-342900" algn="l">
              <a:buFont typeface="Arial" panose="020B0604020202020204" pitchFamily="34" charset="0"/>
              <a:buChar char="•"/>
            </a:pPr>
            <a:r>
              <a:rPr lang="en-IN" dirty="0">
                <a:hlinkClick r:id="rId3"/>
              </a:rPr>
              <a:t>https://www.indusface.com/blog/owasp-security-misconfiguration/</a:t>
            </a:r>
            <a:endParaRPr lang="en-IN" dirty="0"/>
          </a:p>
          <a:p>
            <a:pPr marL="342900" indent="-342900" algn="l">
              <a:buFont typeface="Arial" panose="020B0604020202020204" pitchFamily="34" charset="0"/>
              <a:buChar char="•"/>
            </a:pPr>
            <a:r>
              <a:rPr lang="en-IN" dirty="0">
                <a:hlinkClick r:id="rId4"/>
              </a:rPr>
              <a:t>https://www.tutorialspoint.com/security_testing/testing_security_misconfiguration.htm</a:t>
            </a:r>
            <a:endParaRPr lang="en-IN" dirty="0"/>
          </a:p>
          <a:p>
            <a:pPr marL="342900" indent="-342900" algn="l">
              <a:buFont typeface="Arial" panose="020B0604020202020204" pitchFamily="34" charset="0"/>
              <a:buChar char="•"/>
            </a:pPr>
            <a:r>
              <a:rPr lang="en-IN" dirty="0">
                <a:hlinkClick r:id="rId5"/>
              </a:rPr>
              <a:t>https://blog.detectify.com/2016/06/17/owasp-top-10-security-misconfiguration-5/</a:t>
            </a:r>
            <a:endParaRPr lang="en-IN" dirty="0"/>
          </a:p>
        </p:txBody>
      </p:sp>
    </p:spTree>
    <p:extLst>
      <p:ext uri="{BB962C8B-B14F-4D97-AF65-F5344CB8AC3E}">
        <p14:creationId xmlns:p14="http://schemas.microsoft.com/office/powerpoint/2010/main" val="97146255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33EBD-988B-4CDA-9F1B-86839BC5D1BB}"/>
              </a:ext>
            </a:extLst>
          </p:cNvPr>
          <p:cNvSpPr>
            <a:spLocks noGrp="1"/>
          </p:cNvSpPr>
          <p:nvPr>
            <p:ph type="title"/>
          </p:nvPr>
        </p:nvSpPr>
        <p:spPr>
          <a:xfrm>
            <a:off x="411061" y="365125"/>
            <a:ext cx="10942739" cy="1325563"/>
          </a:xfrm>
        </p:spPr>
        <p:txBody>
          <a:bodyPr/>
          <a:lstStyle/>
          <a:p>
            <a:r>
              <a:rPr lang="en-US" dirty="0">
                <a:latin typeface="Arial" panose="020B0604020202020204" pitchFamily="34" charset="0"/>
                <a:cs typeface="Arial" panose="020B0604020202020204" pitchFamily="34" charset="0"/>
              </a:rPr>
              <a:t>11. Unauthorized access to user details (IDOR)</a:t>
            </a:r>
            <a:endParaRPr lang="en-IN" dirty="0">
              <a:latin typeface="Arial" panose="020B0604020202020204" pitchFamily="34" charset="0"/>
              <a:cs typeface="Arial" panose="020B0604020202020204" pitchFamily="34" charset="0"/>
            </a:endParaRPr>
          </a:p>
        </p:txBody>
      </p:sp>
      <p:graphicFrame>
        <p:nvGraphicFramePr>
          <p:cNvPr id="3" name="Table 2">
            <a:extLst>
              <a:ext uri="{FF2B5EF4-FFF2-40B4-BE49-F238E27FC236}">
                <a16:creationId xmlns:a16="http://schemas.microsoft.com/office/drawing/2014/main" id="{BEA3D3A2-FE0E-4B31-8E13-B5E8C0387BE1}"/>
              </a:ext>
            </a:extLst>
          </p:cNvPr>
          <p:cNvGraphicFramePr>
            <a:graphicFrameLocks noGrp="1"/>
          </p:cNvGraphicFramePr>
          <p:nvPr>
            <p:extLst>
              <p:ext uri="{D42A27DB-BD31-4B8C-83A1-F6EECF244321}">
                <p14:modId xmlns:p14="http://schemas.microsoft.com/office/powerpoint/2010/main" val="2682512714"/>
              </p:ext>
            </p:extLst>
          </p:nvPr>
        </p:nvGraphicFramePr>
        <p:xfrm>
          <a:off x="1115736" y="2362520"/>
          <a:ext cx="9857063" cy="3681483"/>
        </p:xfrm>
        <a:graphic>
          <a:graphicData uri="http://schemas.openxmlformats.org/drawingml/2006/table">
            <a:tbl>
              <a:tblPr firstRow="1" bandRow="1">
                <a:noFill/>
              </a:tblPr>
              <a:tblGrid>
                <a:gridCol w="1718191">
                  <a:extLst>
                    <a:ext uri="{9D8B030D-6E8A-4147-A177-3AD203B41FA5}">
                      <a16:colId xmlns:a16="http://schemas.microsoft.com/office/drawing/2014/main" val="2519886579"/>
                    </a:ext>
                  </a:extLst>
                </a:gridCol>
                <a:gridCol w="8138872">
                  <a:extLst>
                    <a:ext uri="{9D8B030D-6E8A-4147-A177-3AD203B41FA5}">
                      <a16:colId xmlns:a16="http://schemas.microsoft.com/office/drawing/2014/main" val="627055417"/>
                    </a:ext>
                  </a:extLst>
                </a:gridCol>
              </a:tblGrid>
              <a:tr h="520003">
                <a:tc>
                  <a:txBody>
                    <a:bodyPr/>
                    <a:lstStyle/>
                    <a:p>
                      <a:pPr marL="0" marR="0" lvl="0" indent="0" algn="ctr"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00B0F0"/>
                    </a:solidFill>
                  </a:tcPr>
                </a:tc>
                <a:tc>
                  <a:txBody>
                    <a:bodyPr/>
                    <a:lstStyle/>
                    <a:p>
                      <a:pPr marL="0" marR="0" lvl="0" indent="0" algn="l"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00B0F0"/>
                    </a:solidFill>
                  </a:tcPr>
                </a:tc>
                <a:extLst>
                  <a:ext uri="{0D108BD9-81ED-4DB2-BD59-A6C34878D82A}">
                    <a16:rowId xmlns:a16="http://schemas.microsoft.com/office/drawing/2014/main" val="1368576962"/>
                  </a:ext>
                </a:extLst>
              </a:tr>
              <a:tr h="3082049">
                <a:tc>
                  <a:txBody>
                    <a:bodyPr/>
                    <a:lstStyle/>
                    <a:p>
                      <a:pPr marL="0" marR="0" lvl="0" indent="0" algn="ctr" rtl="0">
                        <a:spcBef>
                          <a:spcPts val="0"/>
                        </a:spcBef>
                        <a:spcAft>
                          <a:spcPts val="0"/>
                        </a:spcAft>
                        <a:buNone/>
                      </a:pPr>
                      <a:r>
                        <a:rPr lang="en-US" sz="2000" dirty="0">
                          <a:latin typeface="Arial" panose="020B0604020202020204" pitchFamily="34" charset="0"/>
                          <a:cs typeface="Arial" panose="020B0604020202020204" pitchFamily="34" charset="0"/>
                        </a:rPr>
                        <a:t>Unauthorized access to user details </a:t>
                      </a:r>
                    </a:p>
                    <a:p>
                      <a:pPr marL="0" marR="0" lvl="0" indent="0" algn="ctr" rtl="0">
                        <a:spcBef>
                          <a:spcPts val="0"/>
                        </a:spcBef>
                        <a:spcAft>
                          <a:spcPts val="0"/>
                        </a:spcAft>
                        <a:buNone/>
                      </a:pPr>
                      <a:endParaRPr lang="en-US" sz="2000" dirty="0">
                        <a:solidFill>
                          <a:schemeClr val="tx1"/>
                        </a:solidFill>
                        <a:latin typeface="Arial" panose="020B0604020202020204" pitchFamily="34" charset="0"/>
                        <a:ea typeface="Calibri"/>
                        <a:cs typeface="Arial" panose="020B0604020202020204" pitchFamily="34" charset="0"/>
                        <a:sym typeface="Calibri"/>
                      </a:endParaRPr>
                    </a:p>
                    <a:p>
                      <a:pPr marL="0" marR="0" lvl="0" indent="0" algn="ctr" rtl="0">
                        <a:spcBef>
                          <a:spcPts val="0"/>
                        </a:spcBef>
                        <a:spcAft>
                          <a:spcPts val="0"/>
                        </a:spcAft>
                        <a:buNone/>
                      </a:pPr>
                      <a:r>
                        <a:rPr lang="en-US" sz="2000" dirty="0">
                          <a:solidFill>
                            <a:schemeClr val="tx1"/>
                          </a:solidFill>
                          <a:latin typeface="Calibri"/>
                          <a:ea typeface="Calibri"/>
                          <a:cs typeface="Calibri"/>
                          <a:sym typeface="Calibri"/>
                        </a:rPr>
                        <a:t>(Moderate)</a:t>
                      </a:r>
                      <a:endParaRPr sz="2000" dirty="0">
                        <a:solidFill>
                          <a:schemeClr val="tx1"/>
                        </a:solidFill>
                      </a:endParaRPr>
                    </a:p>
                  </a:txBody>
                  <a:tcPr marL="83000" marR="83000" marT="41500" marB="41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FFF00"/>
                    </a:solidFill>
                  </a:tcPr>
                </a:tc>
                <a:tc>
                  <a:txBody>
                    <a:bodyPr/>
                    <a:lstStyle/>
                    <a:p>
                      <a:pPr marL="0" marR="0" lvl="0" indent="0" algn="l" rtl="0">
                        <a:spcBef>
                          <a:spcPts val="0"/>
                        </a:spcBef>
                        <a:spcAft>
                          <a:spcPts val="0"/>
                        </a:spcAft>
                        <a:buNone/>
                      </a:pPr>
                      <a:r>
                        <a:rPr lang="en-US" sz="1300" dirty="0">
                          <a:solidFill>
                            <a:schemeClr val="dk1"/>
                          </a:solidFill>
                          <a:latin typeface="Calibri"/>
                          <a:ea typeface="Calibri"/>
                          <a:cs typeface="Calibri"/>
                          <a:sym typeface="Calibri"/>
                        </a:rPr>
                        <a:t> </a:t>
                      </a:r>
                      <a:endParaRPr sz="13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dirty="0">
                          <a:solidFill>
                            <a:schemeClr val="dk1"/>
                          </a:solidFill>
                          <a:latin typeface="Calibri"/>
                          <a:ea typeface="Calibri"/>
                          <a:cs typeface="Calibri"/>
                          <a:sym typeface="Calibri"/>
                        </a:rPr>
                        <a:t>Below mentioned URL will have the vulnerability through which anyone can see the details of another user</a:t>
                      </a: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b="1" dirty="0">
                          <a:solidFill>
                            <a:schemeClr val="dk1"/>
                          </a:solidFill>
                          <a:latin typeface="Calibri"/>
                          <a:ea typeface="Calibri"/>
                          <a:cs typeface="Calibri"/>
                          <a:sym typeface="Calibri"/>
                        </a:rPr>
                        <a:t>Affected URL :</a:t>
                      </a:r>
                      <a:endParaRPr sz="1600" b="0" i="0" u="none" strike="noStrike"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600" b="0" i="0" u="none" strike="noStrike" dirty="0">
                          <a:solidFill>
                            <a:schemeClr val="dk1"/>
                          </a:solidFill>
                          <a:latin typeface="+mn-lt"/>
                          <a:ea typeface="Calibri"/>
                          <a:cs typeface="Calibri"/>
                          <a:sym typeface="Calibri"/>
                        </a:rPr>
                        <a:t>http://13.233.54.155/orders/generate_receipt/ordered/14</a:t>
                      </a:r>
                      <a:endParaRPr sz="1600" b="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endParaRPr lang="en-US" sz="1600" b="1"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r>
                        <a:rPr lang="en-US" sz="1600" b="1" dirty="0">
                          <a:solidFill>
                            <a:schemeClr val="dk1"/>
                          </a:solidFill>
                          <a:latin typeface="Calibri"/>
                          <a:ea typeface="Calibri"/>
                          <a:cs typeface="Calibri"/>
                          <a:sym typeface="Calibri"/>
                        </a:rPr>
                        <a:t>Affected Parameters :</a:t>
                      </a:r>
                      <a:endParaRPr sz="1600" b="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600" b="0" dirty="0">
                          <a:solidFill>
                            <a:schemeClr val="dk1"/>
                          </a:solidFill>
                          <a:latin typeface="Calibri"/>
                          <a:ea typeface="Calibri"/>
                          <a:cs typeface="Calibri"/>
                          <a:sym typeface="Calibri"/>
                        </a:rPr>
                        <a:t>Ordered/14 (GET parameter)</a:t>
                      </a:r>
                      <a:endParaRPr sz="1600" dirty="0"/>
                    </a:p>
                    <a:p>
                      <a:pPr marL="285750" marR="0" lvl="0" indent="-203200" algn="l" rtl="0">
                        <a:spcBef>
                          <a:spcPts val="0"/>
                        </a:spcBef>
                        <a:spcAft>
                          <a:spcPts val="0"/>
                        </a:spcAft>
                        <a:buClr>
                          <a:schemeClr val="dk1"/>
                        </a:buClr>
                        <a:buSzPts val="1300"/>
                        <a:buFont typeface="Arial"/>
                        <a:buNone/>
                      </a:pPr>
                      <a:endParaRPr sz="1600" b="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r>
                        <a:rPr lang="en-US" sz="1600" b="1" dirty="0">
                          <a:solidFill>
                            <a:schemeClr val="dk1"/>
                          </a:solidFill>
                          <a:latin typeface="Calibri"/>
                          <a:ea typeface="Calibri"/>
                          <a:cs typeface="Calibri"/>
                          <a:sym typeface="Calibri"/>
                        </a:rPr>
                        <a:t>Payload:</a:t>
                      </a:r>
                      <a:endParaRPr sz="1600" dirty="0"/>
                    </a:p>
                    <a:p>
                      <a:pPr marL="285750" marR="0" lvl="0" indent="-285750" algn="l" rtl="0">
                        <a:spcBef>
                          <a:spcPts val="0"/>
                        </a:spcBef>
                        <a:spcAft>
                          <a:spcPts val="0"/>
                        </a:spcAft>
                        <a:buClr>
                          <a:schemeClr val="dk1"/>
                        </a:buClr>
                        <a:buSzPts val="1300"/>
                        <a:buFont typeface="Arial"/>
                        <a:buChar char="•"/>
                      </a:pPr>
                      <a:r>
                        <a:rPr lang="en-IN" sz="1600" b="0" dirty="0">
                          <a:solidFill>
                            <a:schemeClr val="dk1"/>
                          </a:solidFill>
                          <a:latin typeface="+mn-lt"/>
                          <a:ea typeface="Calibri"/>
                          <a:cs typeface="Calibri"/>
                          <a:sym typeface="Calibri"/>
                        </a:rPr>
                        <a:t>http://13.233.54.155/orders/generate_receipt/ordered/13</a:t>
                      </a:r>
                      <a:endParaRPr sz="1600" b="0" dirty="0">
                        <a:solidFill>
                          <a:schemeClr val="dk1"/>
                        </a:solidFill>
                        <a:latin typeface="Calibri"/>
                        <a:ea typeface="Calibri"/>
                        <a:cs typeface="Calibri"/>
                        <a:sym typeface="Calibri"/>
                      </a:endParaRPr>
                    </a:p>
                    <a:p>
                      <a:pPr marL="285750" marR="0" lvl="0" indent="-203200" algn="l" rtl="0">
                        <a:spcBef>
                          <a:spcPts val="0"/>
                        </a:spcBef>
                        <a:spcAft>
                          <a:spcPts val="0"/>
                        </a:spcAft>
                        <a:buClr>
                          <a:schemeClr val="dk1"/>
                        </a:buClr>
                        <a:buSzPts val="1300"/>
                        <a:buFont typeface="Arial"/>
                        <a:buNone/>
                      </a:pPr>
                      <a:endParaRPr sz="1300" b="0" dirty="0">
                        <a:solidFill>
                          <a:schemeClr val="dk1"/>
                        </a:solidFill>
                        <a:latin typeface="Calibri"/>
                        <a:ea typeface="Calibri"/>
                        <a:cs typeface="Calibri"/>
                        <a:sym typeface="Calibri"/>
                      </a:endParaRPr>
                    </a:p>
                  </a:txBody>
                  <a:tcPr marL="83000" marR="83000" marT="41500" marB="415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589985094"/>
                  </a:ext>
                </a:extLst>
              </a:tr>
            </a:tbl>
          </a:graphicData>
        </a:graphic>
      </p:graphicFrame>
    </p:spTree>
    <p:extLst>
      <p:ext uri="{BB962C8B-B14F-4D97-AF65-F5344CB8AC3E}">
        <p14:creationId xmlns:p14="http://schemas.microsoft.com/office/powerpoint/2010/main" val="301215784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BEA3D3A2-FE0E-4B31-8E13-B5E8C0387BE1}"/>
              </a:ext>
            </a:extLst>
          </p:cNvPr>
          <p:cNvGraphicFramePr>
            <a:graphicFrameLocks noGrp="1"/>
          </p:cNvGraphicFramePr>
          <p:nvPr>
            <p:extLst>
              <p:ext uri="{D42A27DB-BD31-4B8C-83A1-F6EECF244321}">
                <p14:modId xmlns:p14="http://schemas.microsoft.com/office/powerpoint/2010/main" val="2958912599"/>
              </p:ext>
            </p:extLst>
          </p:nvPr>
        </p:nvGraphicFramePr>
        <p:xfrm>
          <a:off x="1167468" y="726667"/>
          <a:ext cx="9857063" cy="5615410"/>
        </p:xfrm>
        <a:graphic>
          <a:graphicData uri="http://schemas.openxmlformats.org/drawingml/2006/table">
            <a:tbl>
              <a:tblPr firstRow="1" bandRow="1">
                <a:noFill/>
              </a:tblPr>
              <a:tblGrid>
                <a:gridCol w="1718191">
                  <a:extLst>
                    <a:ext uri="{9D8B030D-6E8A-4147-A177-3AD203B41FA5}">
                      <a16:colId xmlns:a16="http://schemas.microsoft.com/office/drawing/2014/main" val="2519886579"/>
                    </a:ext>
                  </a:extLst>
                </a:gridCol>
                <a:gridCol w="8138872">
                  <a:extLst>
                    <a:ext uri="{9D8B030D-6E8A-4147-A177-3AD203B41FA5}">
                      <a16:colId xmlns:a16="http://schemas.microsoft.com/office/drawing/2014/main" val="627055417"/>
                    </a:ext>
                  </a:extLst>
                </a:gridCol>
              </a:tblGrid>
              <a:tr h="793167">
                <a:tc>
                  <a:txBody>
                    <a:bodyPr/>
                    <a:lstStyle/>
                    <a:p>
                      <a:pPr marL="0" marR="0" lvl="0" indent="0" algn="ctr"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00B0F0"/>
                    </a:solidFill>
                  </a:tcPr>
                </a:tc>
                <a:tc>
                  <a:txBody>
                    <a:bodyPr/>
                    <a:lstStyle/>
                    <a:p>
                      <a:pPr marL="0" marR="0" lvl="0" indent="0" algn="l"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00B0F0"/>
                    </a:solidFill>
                  </a:tcPr>
                </a:tc>
                <a:extLst>
                  <a:ext uri="{0D108BD9-81ED-4DB2-BD59-A6C34878D82A}">
                    <a16:rowId xmlns:a16="http://schemas.microsoft.com/office/drawing/2014/main" val="1368576962"/>
                  </a:ext>
                </a:extLst>
              </a:tr>
              <a:tr h="4822243">
                <a:tc>
                  <a:txBody>
                    <a:bodyPr/>
                    <a:lstStyle/>
                    <a:p>
                      <a:pPr marL="0" marR="0" lvl="0" indent="0" algn="ctr" rtl="0">
                        <a:spcBef>
                          <a:spcPts val="0"/>
                        </a:spcBef>
                        <a:spcAft>
                          <a:spcPts val="0"/>
                        </a:spcAft>
                        <a:buNone/>
                      </a:pPr>
                      <a:r>
                        <a:rPr lang="en-US" sz="2000" dirty="0">
                          <a:latin typeface="Arial" panose="020B0604020202020204" pitchFamily="34" charset="0"/>
                          <a:cs typeface="Arial" panose="020B0604020202020204" pitchFamily="34" charset="0"/>
                        </a:rPr>
                        <a:t>Unauthorized access to user details </a:t>
                      </a:r>
                    </a:p>
                    <a:p>
                      <a:pPr marL="0" marR="0" lvl="0" indent="0" algn="ctr" rtl="0">
                        <a:spcBef>
                          <a:spcPts val="0"/>
                        </a:spcBef>
                        <a:spcAft>
                          <a:spcPts val="0"/>
                        </a:spcAft>
                        <a:buNone/>
                      </a:pPr>
                      <a:endParaRPr lang="en-US" sz="2000" dirty="0">
                        <a:solidFill>
                          <a:schemeClr val="tx1"/>
                        </a:solidFill>
                        <a:latin typeface="Arial" panose="020B0604020202020204" pitchFamily="34" charset="0"/>
                        <a:ea typeface="Calibri"/>
                        <a:cs typeface="Arial" panose="020B0604020202020204" pitchFamily="34" charset="0"/>
                        <a:sym typeface="Calibri"/>
                      </a:endParaRPr>
                    </a:p>
                    <a:p>
                      <a:pPr marL="0" marR="0" lvl="0" indent="0" algn="ctr" rtl="0">
                        <a:spcBef>
                          <a:spcPts val="0"/>
                        </a:spcBef>
                        <a:spcAft>
                          <a:spcPts val="0"/>
                        </a:spcAft>
                        <a:buNone/>
                      </a:pPr>
                      <a:r>
                        <a:rPr lang="en-US" sz="2000" dirty="0">
                          <a:solidFill>
                            <a:schemeClr val="tx1"/>
                          </a:solidFill>
                          <a:latin typeface="Calibri"/>
                          <a:ea typeface="Calibri"/>
                          <a:cs typeface="Calibri"/>
                          <a:sym typeface="Calibri"/>
                        </a:rPr>
                        <a:t>(Moderate)</a:t>
                      </a:r>
                      <a:endParaRPr sz="2000" dirty="0">
                        <a:solidFill>
                          <a:schemeClr val="tx1"/>
                        </a:solidFill>
                      </a:endParaRPr>
                    </a:p>
                  </a:txBody>
                  <a:tcPr marL="83000" marR="83000" marT="41500" marB="41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FFF00"/>
                    </a:solidFill>
                  </a:tcPr>
                </a:tc>
                <a:tc>
                  <a:txBody>
                    <a:bodyPr/>
                    <a:lstStyle/>
                    <a:p>
                      <a:pPr marL="0" marR="0" lvl="0" indent="0" algn="l" rtl="0">
                        <a:spcBef>
                          <a:spcPts val="0"/>
                        </a:spcBef>
                        <a:spcAft>
                          <a:spcPts val="0"/>
                        </a:spcAft>
                        <a:buNone/>
                      </a:pPr>
                      <a:r>
                        <a:rPr lang="en-US" sz="1300" dirty="0">
                          <a:solidFill>
                            <a:schemeClr val="dk1"/>
                          </a:solidFill>
                          <a:latin typeface="Calibri"/>
                          <a:ea typeface="Calibri"/>
                          <a:cs typeface="Calibri"/>
                          <a:sym typeface="Calibri"/>
                        </a:rPr>
                        <a:t> </a:t>
                      </a:r>
                      <a:endParaRPr sz="13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dirty="0">
                          <a:solidFill>
                            <a:schemeClr val="dk1"/>
                          </a:solidFill>
                          <a:latin typeface="Calibri"/>
                          <a:ea typeface="Calibri"/>
                          <a:cs typeface="Calibri"/>
                          <a:sym typeface="Calibri"/>
                        </a:rPr>
                        <a:t>Below mentioned URL will have the vulnerability through which anyone can see the details of another user</a:t>
                      </a:r>
                    </a:p>
                    <a:p>
                      <a:pPr marL="0" marR="0" lvl="0" indent="0" algn="l" rtl="0">
                        <a:spcBef>
                          <a:spcPts val="0"/>
                        </a:spcBef>
                        <a:spcAft>
                          <a:spcPts val="0"/>
                        </a:spcAft>
                        <a:buNone/>
                      </a:pPr>
                      <a:endParaRPr lang="en-US" sz="16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dirty="0">
                          <a:solidFill>
                            <a:schemeClr val="dk1"/>
                          </a:solidFill>
                          <a:latin typeface="Calibri"/>
                          <a:ea typeface="Calibri"/>
                          <a:cs typeface="Calibri"/>
                          <a:sym typeface="Calibri"/>
                        </a:rPr>
                        <a:t>You just have to change the numeric value given in the URL’s.</a:t>
                      </a:r>
                    </a:p>
                    <a:p>
                      <a:pPr marL="0" marR="0" lvl="0" indent="0" algn="l" rtl="0">
                        <a:spcBef>
                          <a:spcPts val="0"/>
                        </a:spcBef>
                        <a:spcAft>
                          <a:spcPts val="0"/>
                        </a:spcAft>
                        <a:buNone/>
                      </a:pPr>
                      <a:r>
                        <a:rPr lang="en-US" sz="1600" dirty="0">
                          <a:solidFill>
                            <a:schemeClr val="dk1"/>
                          </a:solidFill>
                          <a:latin typeface="Calibri"/>
                          <a:ea typeface="Calibri"/>
                          <a:cs typeface="Calibri"/>
                          <a:sym typeface="Calibri"/>
                        </a:rPr>
                        <a:t>They can be seen as customer id.</a:t>
                      </a: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endParaRPr lang="en-US" sz="1600" b="0" dirty="0">
                        <a:solidFill>
                          <a:schemeClr val="dk1"/>
                        </a:solidFill>
                        <a:latin typeface="Calibri"/>
                        <a:ea typeface="Calibri"/>
                        <a:cs typeface="Calibri"/>
                        <a:sym typeface="Calibri"/>
                      </a:endParaRPr>
                    </a:p>
                    <a:p>
                      <a:pPr marL="0" marR="0" lvl="0" indent="0" algn="l" rtl="0">
                        <a:spcBef>
                          <a:spcPts val="0"/>
                        </a:spcBef>
                        <a:spcAft>
                          <a:spcPts val="0"/>
                        </a:spcAft>
                        <a:buNone/>
                      </a:pPr>
                      <a:endParaRPr lang="en-US" sz="1600" b="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b="1" dirty="0">
                          <a:solidFill>
                            <a:schemeClr val="dk1"/>
                          </a:solidFill>
                          <a:latin typeface="Calibri"/>
                          <a:ea typeface="Calibri"/>
                          <a:cs typeface="Calibri"/>
                          <a:sym typeface="Calibri"/>
                        </a:rPr>
                        <a:t>Affected URL :</a:t>
                      </a:r>
                      <a:endParaRPr sz="1600" b="0" i="0" u="none" strike="noStrike"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600" b="0" i="0" u="none" strike="noStrike" dirty="0">
                          <a:solidFill>
                            <a:schemeClr val="dk1"/>
                          </a:solidFill>
                          <a:latin typeface="+mn-lt"/>
                          <a:ea typeface="Calibri"/>
                          <a:cs typeface="Calibri"/>
                          <a:sym typeface="Calibri"/>
                          <a:hlinkClick r:id="rId2"/>
                        </a:rPr>
                        <a:t>http://13.233.54.155/orders/orders.php?customer=13</a:t>
                      </a:r>
                      <a:endParaRPr lang="en-US" sz="1600" b="0" i="0" u="none" strike="noStrike" dirty="0">
                        <a:solidFill>
                          <a:schemeClr val="dk1"/>
                        </a:solidFill>
                        <a:latin typeface="+mn-lt"/>
                        <a:ea typeface="Calibri"/>
                        <a:cs typeface="Calibri"/>
                        <a:sym typeface="Calibri"/>
                      </a:endParaRPr>
                    </a:p>
                    <a:p>
                      <a:pPr marL="0" marR="0" lvl="0" indent="0" algn="l" rtl="0">
                        <a:spcBef>
                          <a:spcPts val="0"/>
                        </a:spcBef>
                        <a:spcAft>
                          <a:spcPts val="0"/>
                        </a:spcAft>
                        <a:buClr>
                          <a:schemeClr val="dk1"/>
                        </a:buClr>
                        <a:buSzPts val="1300"/>
                        <a:buFont typeface="Arial"/>
                        <a:buNone/>
                      </a:pPr>
                      <a:endParaRPr lang="en-US" sz="1600" b="0" i="0" u="none" strike="noStrike" dirty="0">
                        <a:solidFill>
                          <a:schemeClr val="dk1"/>
                        </a:solidFill>
                        <a:latin typeface="+mn-lt"/>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600" b="1" dirty="0">
                          <a:solidFill>
                            <a:schemeClr val="dk1"/>
                          </a:solidFill>
                          <a:latin typeface="+mn-lt"/>
                          <a:ea typeface="Calibri"/>
                          <a:cs typeface="Calibri"/>
                          <a:sym typeface="Calibri"/>
                          <a:hlinkClick r:id="rId3"/>
                        </a:rPr>
                        <a:t>http://13.233.54.155/orders/orders.php?customer=16</a:t>
                      </a:r>
                      <a:endParaRPr lang="en-US" sz="1600" b="1" dirty="0">
                        <a:solidFill>
                          <a:schemeClr val="dk1"/>
                        </a:solidFill>
                        <a:latin typeface="+mn-lt"/>
                        <a:ea typeface="Calibri"/>
                        <a:cs typeface="Calibri"/>
                        <a:sym typeface="Calibri"/>
                      </a:endParaRPr>
                    </a:p>
                    <a:p>
                      <a:pPr marL="0" marR="0" lvl="0" indent="0" algn="l" rtl="0">
                        <a:spcBef>
                          <a:spcPts val="0"/>
                        </a:spcBef>
                        <a:spcAft>
                          <a:spcPts val="0"/>
                        </a:spcAft>
                        <a:buClr>
                          <a:schemeClr val="dk1"/>
                        </a:buClr>
                        <a:buSzPts val="1300"/>
                        <a:buFont typeface="Arial"/>
                        <a:buNone/>
                      </a:pPr>
                      <a:endParaRPr lang="en-US" sz="1600" b="1" dirty="0">
                        <a:solidFill>
                          <a:schemeClr val="dk1"/>
                        </a:solidFill>
                        <a:latin typeface="+mn-lt"/>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600" b="0" dirty="0">
                          <a:solidFill>
                            <a:schemeClr val="dk1"/>
                          </a:solidFill>
                          <a:latin typeface="+mn-lt"/>
                          <a:ea typeface="Calibri"/>
                          <a:cs typeface="Calibri"/>
                          <a:sym typeface="Calibri"/>
                          <a:hlinkClick r:id="rId4"/>
                        </a:rPr>
                        <a:t>http://13.233.54.155/profile/16/edit/</a:t>
                      </a:r>
                      <a:endParaRPr lang="en-US" sz="1600" b="0" dirty="0">
                        <a:solidFill>
                          <a:schemeClr val="dk1"/>
                        </a:solidFill>
                        <a:latin typeface="+mn-lt"/>
                        <a:ea typeface="Calibri"/>
                        <a:cs typeface="Calibri"/>
                        <a:sym typeface="Calibri"/>
                      </a:endParaRPr>
                    </a:p>
                    <a:p>
                      <a:pPr marL="0" marR="0" lvl="0" indent="0" algn="l" rtl="0">
                        <a:spcBef>
                          <a:spcPts val="0"/>
                        </a:spcBef>
                        <a:spcAft>
                          <a:spcPts val="0"/>
                        </a:spcAft>
                        <a:buClr>
                          <a:schemeClr val="dk1"/>
                        </a:buClr>
                        <a:buSzPts val="1300"/>
                        <a:buFont typeface="Arial"/>
                        <a:buNone/>
                      </a:pPr>
                      <a:endParaRPr lang="en-US" sz="1600" b="0" dirty="0">
                        <a:solidFill>
                          <a:schemeClr val="dk1"/>
                        </a:solidFill>
                        <a:latin typeface="+mn-lt"/>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600" b="0" dirty="0">
                          <a:solidFill>
                            <a:schemeClr val="dk1"/>
                          </a:solidFill>
                          <a:latin typeface="+mn-lt"/>
                          <a:ea typeface="Calibri"/>
                          <a:cs typeface="Calibri"/>
                          <a:sym typeface="Calibri"/>
                          <a:hlinkClick r:id="rId5"/>
                        </a:rPr>
                        <a:t>http://13.233.54.155/forum/index.php?u=/user/profile/4</a:t>
                      </a:r>
                      <a:endParaRPr lang="en-US" sz="1600" b="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endParaRPr lang="en-US" sz="1600" b="0" dirty="0">
                        <a:solidFill>
                          <a:schemeClr val="dk1"/>
                        </a:solidFill>
                        <a:latin typeface="+mn-lt"/>
                        <a:ea typeface="Calibri"/>
                        <a:cs typeface="Calibri"/>
                        <a:sym typeface="Calibri"/>
                      </a:endParaRPr>
                    </a:p>
                  </a:txBody>
                  <a:tcPr marL="83000" marR="83000" marT="41500" marB="415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589985094"/>
                  </a:ext>
                </a:extLst>
              </a:tr>
            </a:tbl>
          </a:graphicData>
        </a:graphic>
      </p:graphicFrame>
    </p:spTree>
    <p:extLst>
      <p:ext uri="{BB962C8B-B14F-4D97-AF65-F5344CB8AC3E}">
        <p14:creationId xmlns:p14="http://schemas.microsoft.com/office/powerpoint/2010/main" val="198450003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2A454-EE2C-4E8E-AA21-AE82F2ACCFF8}"/>
              </a:ext>
            </a:extLst>
          </p:cNvPr>
          <p:cNvSpPr>
            <a:spLocks noGrp="1"/>
          </p:cNvSpPr>
          <p:nvPr>
            <p:ph type="ctrTitle"/>
          </p:nvPr>
        </p:nvSpPr>
        <p:spPr>
          <a:xfrm>
            <a:off x="450209" y="275075"/>
            <a:ext cx="9144000" cy="924551"/>
          </a:xfrm>
        </p:spPr>
        <p:txBody>
          <a:bodyPr/>
          <a:lstStyle/>
          <a:p>
            <a:pPr algn="l"/>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8465333D-58C0-42EA-9768-8FC43C418BA1}"/>
              </a:ext>
            </a:extLst>
          </p:cNvPr>
          <p:cNvSpPr>
            <a:spLocks noGrp="1"/>
          </p:cNvSpPr>
          <p:nvPr>
            <p:ph type="subTitle" idx="1"/>
          </p:nvPr>
        </p:nvSpPr>
        <p:spPr>
          <a:xfrm>
            <a:off x="450208" y="1462845"/>
            <a:ext cx="10572925" cy="860905"/>
          </a:xfrm>
        </p:spPr>
        <p:txBody>
          <a:bodyPr/>
          <a:lstStyle/>
          <a:p>
            <a:pPr marL="342900" indent="-342900" algn="l">
              <a:buFont typeface="Arial" panose="020B0604020202020204" pitchFamily="34" charset="0"/>
              <a:buChar char="•"/>
            </a:pPr>
            <a:r>
              <a:rPr lang="en-US" dirty="0"/>
              <a:t>When we change the payload we can see the receipts of other users or customers.</a:t>
            </a:r>
            <a:endParaRPr lang="en-IN" dirty="0"/>
          </a:p>
        </p:txBody>
      </p:sp>
      <p:pic>
        <p:nvPicPr>
          <p:cNvPr id="5" name="Picture 4">
            <a:extLst>
              <a:ext uri="{FF2B5EF4-FFF2-40B4-BE49-F238E27FC236}">
                <a16:creationId xmlns:a16="http://schemas.microsoft.com/office/drawing/2014/main" id="{0EEC3882-89F3-4839-9CE3-8D2B8051A0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7924" y="2435235"/>
            <a:ext cx="10021168" cy="3848119"/>
          </a:xfrm>
          <a:prstGeom prst="rect">
            <a:avLst/>
          </a:prstGeom>
        </p:spPr>
      </p:pic>
    </p:spTree>
    <p:extLst>
      <p:ext uri="{BB962C8B-B14F-4D97-AF65-F5344CB8AC3E}">
        <p14:creationId xmlns:p14="http://schemas.microsoft.com/office/powerpoint/2010/main" val="348662121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2A454-EE2C-4E8E-AA21-AE82F2ACCFF8}"/>
              </a:ext>
            </a:extLst>
          </p:cNvPr>
          <p:cNvSpPr>
            <a:spLocks noGrp="1"/>
          </p:cNvSpPr>
          <p:nvPr>
            <p:ph type="ctrTitle"/>
          </p:nvPr>
        </p:nvSpPr>
        <p:spPr>
          <a:xfrm>
            <a:off x="450209" y="275075"/>
            <a:ext cx="9144000" cy="924551"/>
          </a:xfrm>
        </p:spPr>
        <p:txBody>
          <a:bodyPr/>
          <a:lstStyle/>
          <a:p>
            <a:pPr algn="l"/>
            <a:r>
              <a:rPr lang="en-US" dirty="0">
                <a:latin typeface="Arial" panose="020B0604020202020204" pitchFamily="34" charset="0"/>
                <a:cs typeface="Arial" panose="020B0604020202020204" pitchFamily="34" charset="0"/>
              </a:rPr>
              <a:t>Proof of Concept (PoC)</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8465333D-58C0-42EA-9768-8FC43C418BA1}"/>
              </a:ext>
            </a:extLst>
          </p:cNvPr>
          <p:cNvSpPr>
            <a:spLocks noGrp="1"/>
          </p:cNvSpPr>
          <p:nvPr>
            <p:ph type="subTitle" idx="1"/>
          </p:nvPr>
        </p:nvSpPr>
        <p:spPr>
          <a:xfrm>
            <a:off x="450209" y="1655792"/>
            <a:ext cx="10572925" cy="860905"/>
          </a:xfrm>
        </p:spPr>
        <p:txBody>
          <a:bodyPr/>
          <a:lstStyle/>
          <a:p>
            <a:pPr marL="342900" indent="-342900" algn="l">
              <a:buFont typeface="Arial" panose="020B0604020202020204" pitchFamily="34" charset="0"/>
              <a:buChar char="•"/>
            </a:pPr>
            <a:r>
              <a:rPr lang="en-US" dirty="0"/>
              <a:t>Here you can clearly see the receipt of another user.</a:t>
            </a:r>
            <a:endParaRPr lang="en-IN" dirty="0"/>
          </a:p>
        </p:txBody>
      </p:sp>
      <p:pic>
        <p:nvPicPr>
          <p:cNvPr id="6" name="Picture 5">
            <a:extLst>
              <a:ext uri="{FF2B5EF4-FFF2-40B4-BE49-F238E27FC236}">
                <a16:creationId xmlns:a16="http://schemas.microsoft.com/office/drawing/2014/main" id="{9310161F-C84A-4422-92D3-6F5ACAB4EC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8866" y="2399250"/>
            <a:ext cx="9983065" cy="4011057"/>
          </a:xfrm>
          <a:prstGeom prst="rect">
            <a:avLst/>
          </a:prstGeom>
        </p:spPr>
      </p:pic>
    </p:spTree>
    <p:extLst>
      <p:ext uri="{BB962C8B-B14F-4D97-AF65-F5344CB8AC3E}">
        <p14:creationId xmlns:p14="http://schemas.microsoft.com/office/powerpoint/2010/main" val="329563716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2A454-EE2C-4E8E-AA21-AE82F2ACCFF8}"/>
              </a:ext>
            </a:extLst>
          </p:cNvPr>
          <p:cNvSpPr>
            <a:spLocks noGrp="1"/>
          </p:cNvSpPr>
          <p:nvPr>
            <p:ph type="ctrTitle"/>
          </p:nvPr>
        </p:nvSpPr>
        <p:spPr>
          <a:xfrm>
            <a:off x="534098" y="434466"/>
            <a:ext cx="10925263" cy="924551"/>
          </a:xfrm>
        </p:spPr>
        <p:txBody>
          <a:bodyPr>
            <a:normAutofit/>
          </a:bodyPr>
          <a:lstStyle/>
          <a:p>
            <a:pPr algn="l"/>
            <a:r>
              <a:rPr lang="en-US" sz="4400" dirty="0">
                <a:latin typeface="Arial" panose="020B0604020202020204" pitchFamily="34" charset="0"/>
                <a:cs typeface="Arial" panose="020B0604020202020204" pitchFamily="34" charset="0"/>
              </a:rPr>
              <a:t>Business Impact – Extremely High</a:t>
            </a:r>
            <a:endParaRPr lang="en-IN" sz="4400"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8465333D-58C0-42EA-9768-8FC43C418BA1}"/>
              </a:ext>
            </a:extLst>
          </p:cNvPr>
          <p:cNvSpPr>
            <a:spLocks noGrp="1"/>
          </p:cNvSpPr>
          <p:nvPr>
            <p:ph type="subTitle" idx="1"/>
          </p:nvPr>
        </p:nvSpPr>
        <p:spPr>
          <a:xfrm>
            <a:off x="534098" y="1764849"/>
            <a:ext cx="10572925" cy="4767742"/>
          </a:xfrm>
        </p:spPr>
        <p:txBody>
          <a:bodyPr>
            <a:normAutofit fontScale="92500" lnSpcReduction="20000"/>
          </a:bodyPr>
          <a:lstStyle/>
          <a:p>
            <a:pPr algn="l"/>
            <a:r>
              <a:rPr lang="en-US" dirty="0"/>
              <a:t>A malicious hacker can read bill information and account details of any user just by knowing the customer id and user id. This discloses critical billing information of users including:</a:t>
            </a:r>
          </a:p>
          <a:p>
            <a:pPr marL="342900" indent="-342900" algn="l">
              <a:buFont typeface="Arial" panose="020B0604020202020204" pitchFamily="34" charset="0"/>
              <a:buChar char="•"/>
            </a:pPr>
            <a:r>
              <a:rPr lang="en-US" dirty="0"/>
              <a:t> Mobile Number</a:t>
            </a:r>
          </a:p>
          <a:p>
            <a:pPr marL="342900" indent="-342900" algn="l">
              <a:buFont typeface="Arial" panose="020B0604020202020204" pitchFamily="34" charset="0"/>
              <a:buChar char="•"/>
            </a:pPr>
            <a:r>
              <a:rPr lang="en-US" dirty="0"/>
              <a:t>Bill Number</a:t>
            </a:r>
          </a:p>
          <a:p>
            <a:pPr marL="342900" indent="-342900" algn="l">
              <a:buFont typeface="Arial" panose="020B0604020202020204" pitchFamily="34" charset="0"/>
              <a:buChar char="•"/>
            </a:pPr>
            <a:r>
              <a:rPr lang="en-US" dirty="0"/>
              <a:t>Billing Period </a:t>
            </a:r>
          </a:p>
          <a:p>
            <a:pPr marL="342900" indent="-342900" algn="l">
              <a:buFont typeface="Arial" panose="020B0604020202020204" pitchFamily="34" charset="0"/>
              <a:buChar char="•"/>
            </a:pPr>
            <a:r>
              <a:rPr lang="en-US" dirty="0"/>
              <a:t>Total number of orders ordered by customer</a:t>
            </a:r>
          </a:p>
          <a:p>
            <a:pPr marL="342900" indent="-342900" algn="l">
              <a:buFont typeface="Arial" panose="020B0604020202020204" pitchFamily="34" charset="0"/>
              <a:buChar char="•"/>
            </a:pPr>
            <a:r>
              <a:rPr lang="en-US" dirty="0"/>
              <a:t>Bill amount and breakdown</a:t>
            </a:r>
          </a:p>
          <a:p>
            <a:pPr marL="342900" indent="-342900" algn="l">
              <a:buFont typeface="Arial" panose="020B0604020202020204" pitchFamily="34" charset="0"/>
              <a:buChar char="•"/>
            </a:pPr>
            <a:r>
              <a:rPr lang="en-US" dirty="0"/>
              <a:t>Phone no. and email address</a:t>
            </a:r>
          </a:p>
          <a:p>
            <a:pPr marL="342900" indent="-342900" algn="l">
              <a:buFont typeface="Arial" panose="020B0604020202020204" pitchFamily="34" charset="0"/>
              <a:buChar char="•"/>
            </a:pPr>
            <a:r>
              <a:rPr lang="en-US" dirty="0"/>
              <a:t>Address</a:t>
            </a:r>
          </a:p>
          <a:p>
            <a:pPr algn="l"/>
            <a:r>
              <a:rPr lang="en-US" dirty="0"/>
              <a:t>This can be used by malicious hackers to carry out targeted phishing attacks on the users and the information can also be sold to competitors/black-market. Moreover, as there is no rate limiting checks, attacker can brute force the user_id for all possible values and get bill information of each and every user of the organization resulting is a massive information leakage.</a:t>
            </a:r>
            <a:endParaRPr lang="en-IN" dirty="0"/>
          </a:p>
        </p:txBody>
      </p:sp>
    </p:spTree>
    <p:extLst>
      <p:ext uri="{BB962C8B-B14F-4D97-AF65-F5344CB8AC3E}">
        <p14:creationId xmlns:p14="http://schemas.microsoft.com/office/powerpoint/2010/main" val="335516536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2A454-EE2C-4E8E-AA21-AE82F2ACCFF8}"/>
              </a:ext>
            </a:extLst>
          </p:cNvPr>
          <p:cNvSpPr>
            <a:spLocks noGrp="1"/>
          </p:cNvSpPr>
          <p:nvPr>
            <p:ph type="ctrTitle"/>
          </p:nvPr>
        </p:nvSpPr>
        <p:spPr>
          <a:xfrm>
            <a:off x="894825" y="623218"/>
            <a:ext cx="10925263" cy="924551"/>
          </a:xfrm>
        </p:spPr>
        <p:txBody>
          <a:bodyPr>
            <a:normAutofit/>
          </a:bodyPr>
          <a:lstStyle/>
          <a:p>
            <a:pPr algn="l"/>
            <a:r>
              <a:rPr lang="en-US" sz="4400" dirty="0">
                <a:latin typeface="Arial" panose="020B0604020202020204" pitchFamily="34" charset="0"/>
                <a:cs typeface="Arial" panose="020B0604020202020204" pitchFamily="34" charset="0"/>
              </a:rPr>
              <a:t>Recommendation</a:t>
            </a:r>
            <a:endParaRPr lang="en-IN" sz="4400"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8465333D-58C0-42EA-9768-8FC43C418BA1}"/>
              </a:ext>
            </a:extLst>
          </p:cNvPr>
          <p:cNvSpPr>
            <a:spLocks noGrp="1"/>
          </p:cNvSpPr>
          <p:nvPr>
            <p:ph type="subTitle" idx="1"/>
          </p:nvPr>
        </p:nvSpPr>
        <p:spPr>
          <a:xfrm>
            <a:off x="735434" y="2394023"/>
            <a:ext cx="10572925" cy="2916208"/>
          </a:xfrm>
        </p:spPr>
        <p:txBody>
          <a:bodyPr>
            <a:normAutofit/>
          </a:bodyPr>
          <a:lstStyle/>
          <a:p>
            <a:pPr algn="l"/>
            <a:r>
              <a:rPr lang="en-US" dirty="0"/>
              <a:t>Take the following precautions:</a:t>
            </a:r>
          </a:p>
          <a:p>
            <a:pPr marL="342900" indent="-342900" algn="l">
              <a:buFont typeface="Arial" panose="020B0604020202020204" pitchFamily="34" charset="0"/>
              <a:buChar char="•"/>
            </a:pPr>
            <a:r>
              <a:rPr lang="en-IN" dirty="0"/>
              <a:t>Implement proper authentication and authorisation checks to make sure that the user has permission to the data he/she is requesting.</a:t>
            </a:r>
          </a:p>
          <a:p>
            <a:pPr marL="342900" indent="-342900" algn="l">
              <a:buFont typeface="Arial" panose="020B0604020202020204" pitchFamily="34" charset="0"/>
              <a:buChar char="•"/>
            </a:pPr>
            <a:r>
              <a:rPr lang="en-IN" dirty="0"/>
              <a:t>Use proper rate limiting checks on the  number of request comes from a single user in a small amount of time.</a:t>
            </a:r>
          </a:p>
          <a:p>
            <a:pPr marL="342900" indent="-342900" algn="l">
              <a:buFont typeface="Arial" panose="020B0604020202020204" pitchFamily="34" charset="0"/>
              <a:buChar char="•"/>
            </a:pPr>
            <a:r>
              <a:rPr lang="en-IN" dirty="0"/>
              <a:t>Make sure each user can only see his/her data only.</a:t>
            </a:r>
          </a:p>
        </p:txBody>
      </p:sp>
    </p:spTree>
    <p:extLst>
      <p:ext uri="{BB962C8B-B14F-4D97-AF65-F5344CB8AC3E}">
        <p14:creationId xmlns:p14="http://schemas.microsoft.com/office/powerpoint/2010/main" val="20048217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2A454-EE2C-4E8E-AA21-AE82F2ACCFF8}"/>
              </a:ext>
            </a:extLst>
          </p:cNvPr>
          <p:cNvSpPr>
            <a:spLocks noGrp="1"/>
          </p:cNvSpPr>
          <p:nvPr>
            <p:ph type="ctrTitle"/>
          </p:nvPr>
        </p:nvSpPr>
        <p:spPr>
          <a:xfrm>
            <a:off x="894825" y="623218"/>
            <a:ext cx="10925263" cy="924551"/>
          </a:xfrm>
        </p:spPr>
        <p:txBody>
          <a:bodyPr>
            <a:normAutofit/>
          </a:bodyPr>
          <a:lstStyle/>
          <a:p>
            <a:pPr algn="l"/>
            <a:r>
              <a:rPr lang="en-US" sz="4400" dirty="0">
                <a:latin typeface="Arial" panose="020B0604020202020204" pitchFamily="34" charset="0"/>
                <a:cs typeface="Arial" panose="020B0604020202020204" pitchFamily="34" charset="0"/>
              </a:rPr>
              <a:t>References</a:t>
            </a:r>
            <a:endParaRPr lang="en-IN" sz="4400"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8465333D-58C0-42EA-9768-8FC43C418BA1}"/>
              </a:ext>
            </a:extLst>
          </p:cNvPr>
          <p:cNvSpPr>
            <a:spLocks noGrp="1"/>
          </p:cNvSpPr>
          <p:nvPr>
            <p:ph type="subTitle" idx="1"/>
          </p:nvPr>
        </p:nvSpPr>
        <p:spPr>
          <a:xfrm>
            <a:off x="735434" y="2394023"/>
            <a:ext cx="10572925" cy="2916208"/>
          </a:xfrm>
        </p:spPr>
        <p:txBody>
          <a:bodyPr>
            <a:normAutofit/>
          </a:bodyPr>
          <a:lstStyle/>
          <a:p>
            <a:pPr marL="342900" indent="-342900" algn="l">
              <a:buFont typeface="Arial" panose="020B0604020202020204" pitchFamily="34" charset="0"/>
              <a:buChar char="•"/>
            </a:pPr>
            <a:r>
              <a:rPr lang="en-IN" dirty="0">
                <a:hlinkClick r:id="rId2"/>
              </a:rPr>
              <a:t>https://wiki.owasp.org/index.php/Insecure_Configuration_Management</a:t>
            </a:r>
            <a:endParaRPr lang="en-IN" dirty="0"/>
          </a:p>
          <a:p>
            <a:pPr marL="342900" indent="-342900" algn="l">
              <a:buFont typeface="Arial" panose="020B0604020202020204" pitchFamily="34" charset="0"/>
              <a:buChar char="•"/>
            </a:pPr>
            <a:r>
              <a:rPr lang="en-IN" dirty="0">
                <a:hlinkClick r:id="rId3"/>
              </a:rPr>
              <a:t>https://blog.securelayer7.net/owasp-top-10-4-insecure-direct-object-reference-vulnerability/</a:t>
            </a:r>
            <a:endParaRPr lang="en-IN" dirty="0"/>
          </a:p>
        </p:txBody>
      </p:sp>
    </p:spTree>
    <p:extLst>
      <p:ext uri="{BB962C8B-B14F-4D97-AF65-F5344CB8AC3E}">
        <p14:creationId xmlns:p14="http://schemas.microsoft.com/office/powerpoint/2010/main" val="10352056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C60B6-3ED1-4C8E-9E9A-3F688A0C9C9E}"/>
              </a:ext>
            </a:extLst>
          </p:cNvPr>
          <p:cNvSpPr>
            <a:spLocks noGrp="1"/>
          </p:cNvSpPr>
          <p:nvPr>
            <p:ph type="title"/>
          </p:nvPr>
        </p:nvSpPr>
        <p:spPr/>
        <p:txBody>
          <a:bodyPr>
            <a:normAutofit/>
          </a:bodyPr>
          <a:lstStyle/>
          <a:p>
            <a:r>
              <a:rPr lang="en-US" sz="4800" dirty="0">
                <a:latin typeface="Bahnschrift" panose="020B0502040204020203" pitchFamily="34" charset="0"/>
              </a:rPr>
              <a:t>Observation</a:t>
            </a:r>
            <a:endParaRPr lang="en-IN" sz="4800" dirty="0">
              <a:latin typeface="Bahnschrift" panose="020B0502040204020203" pitchFamily="34" charset="0"/>
            </a:endParaRPr>
          </a:p>
        </p:txBody>
      </p:sp>
      <p:sp>
        <p:nvSpPr>
          <p:cNvPr id="3" name="Content Placeholder 2">
            <a:extLst>
              <a:ext uri="{FF2B5EF4-FFF2-40B4-BE49-F238E27FC236}">
                <a16:creationId xmlns:a16="http://schemas.microsoft.com/office/drawing/2014/main" id="{4933D8DD-825E-42CF-ABCB-86328DE85B0C}"/>
              </a:ext>
            </a:extLst>
          </p:cNvPr>
          <p:cNvSpPr>
            <a:spLocks noGrp="1"/>
          </p:cNvSpPr>
          <p:nvPr>
            <p:ph idx="1"/>
          </p:nvPr>
        </p:nvSpPr>
        <p:spPr>
          <a:xfrm>
            <a:off x="838200" y="1690688"/>
            <a:ext cx="10515600" cy="5054061"/>
          </a:xfrm>
        </p:spPr>
        <p:txBody>
          <a:bodyPr>
            <a:normAutofit/>
          </a:bodyPr>
          <a:lstStyle/>
          <a:p>
            <a:r>
              <a:rPr lang="en-US" dirty="0"/>
              <a:t>We then put --+ :</a:t>
            </a:r>
            <a:r>
              <a:rPr lang="en-US" b="1" dirty="0"/>
              <a:t>products.php?cat=1</a:t>
            </a:r>
            <a:r>
              <a:rPr lang="en-US" b="1" dirty="0">
                <a:solidFill>
                  <a:srgbClr val="FF0000"/>
                </a:solidFill>
              </a:rPr>
              <a:t>’--+</a:t>
            </a:r>
            <a:r>
              <a:rPr lang="en-US" b="1" dirty="0"/>
              <a:t> </a:t>
            </a:r>
            <a:r>
              <a:rPr lang="en-US" dirty="0"/>
              <a:t>and we </a:t>
            </a:r>
            <a:r>
              <a:rPr lang="en-US" b="1" dirty="0"/>
              <a:t>error is removed confirming SQL injection.</a:t>
            </a:r>
          </a:p>
          <a:p>
            <a:endParaRPr lang="en-US" b="1" dirty="0"/>
          </a:p>
          <a:p>
            <a:endParaRPr lang="en-US" b="1" dirty="0"/>
          </a:p>
          <a:p>
            <a:endParaRPr lang="en-US" b="1" dirty="0"/>
          </a:p>
          <a:p>
            <a:pPr marL="0" indent="0">
              <a:buNone/>
            </a:pPr>
            <a:endParaRPr lang="en-US" b="1" dirty="0"/>
          </a:p>
          <a:p>
            <a:pPr marL="0" indent="0">
              <a:buNone/>
            </a:pPr>
            <a:endParaRPr lang="en-US" b="1" dirty="0"/>
          </a:p>
          <a:p>
            <a:pPr marL="0" indent="0">
              <a:buNone/>
            </a:pPr>
            <a:endParaRPr lang="en-US" b="1" dirty="0"/>
          </a:p>
          <a:p>
            <a:r>
              <a:rPr lang="en-US" b="1" dirty="0"/>
              <a:t>Now hacker can inject sql or use sqlmap to get access to the database.</a:t>
            </a:r>
            <a:endParaRPr lang="en-IN" b="1" dirty="0"/>
          </a:p>
        </p:txBody>
      </p:sp>
      <p:pic>
        <p:nvPicPr>
          <p:cNvPr id="5" name="Picture 4">
            <a:extLst>
              <a:ext uri="{FF2B5EF4-FFF2-40B4-BE49-F238E27FC236}">
                <a16:creationId xmlns:a16="http://schemas.microsoft.com/office/drawing/2014/main" id="{FDBBF0CA-05F6-403C-B2BD-EB4AD7E2E2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4896" y="2632200"/>
            <a:ext cx="9868755" cy="2594141"/>
          </a:xfrm>
          <a:prstGeom prst="rect">
            <a:avLst/>
          </a:prstGeom>
        </p:spPr>
      </p:pic>
    </p:spTree>
    <p:extLst>
      <p:ext uri="{BB962C8B-B14F-4D97-AF65-F5344CB8AC3E}">
        <p14:creationId xmlns:p14="http://schemas.microsoft.com/office/powerpoint/2010/main" val="420165246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45CAC-C624-472E-81E6-0A3723A9D2F0}"/>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12. Directory Listings</a:t>
            </a:r>
            <a:endParaRPr lang="en-IN" dirty="0">
              <a:latin typeface="Arial" panose="020B0604020202020204" pitchFamily="34" charset="0"/>
              <a:cs typeface="Arial" panose="020B0604020202020204" pitchFamily="34" charset="0"/>
            </a:endParaRPr>
          </a:p>
        </p:txBody>
      </p:sp>
      <p:graphicFrame>
        <p:nvGraphicFramePr>
          <p:cNvPr id="3" name="Table 2">
            <a:extLst>
              <a:ext uri="{FF2B5EF4-FFF2-40B4-BE49-F238E27FC236}">
                <a16:creationId xmlns:a16="http://schemas.microsoft.com/office/drawing/2014/main" id="{57454440-5FA0-4FE4-A53A-55DAFAA5A28F}"/>
              </a:ext>
            </a:extLst>
          </p:cNvPr>
          <p:cNvGraphicFramePr>
            <a:graphicFrameLocks noGrp="1"/>
          </p:cNvGraphicFramePr>
          <p:nvPr>
            <p:extLst>
              <p:ext uri="{D42A27DB-BD31-4B8C-83A1-F6EECF244321}">
                <p14:modId xmlns:p14="http://schemas.microsoft.com/office/powerpoint/2010/main" val="4008335741"/>
              </p:ext>
            </p:extLst>
          </p:nvPr>
        </p:nvGraphicFramePr>
        <p:xfrm>
          <a:off x="1119231" y="2269662"/>
          <a:ext cx="10234569" cy="3641245"/>
        </p:xfrm>
        <a:graphic>
          <a:graphicData uri="http://schemas.openxmlformats.org/drawingml/2006/table">
            <a:tbl>
              <a:tblPr firstRow="1" bandRow="1">
                <a:noFill/>
              </a:tblPr>
              <a:tblGrid>
                <a:gridCol w="2130804">
                  <a:extLst>
                    <a:ext uri="{9D8B030D-6E8A-4147-A177-3AD203B41FA5}">
                      <a16:colId xmlns:a16="http://schemas.microsoft.com/office/drawing/2014/main" val="2233295234"/>
                    </a:ext>
                  </a:extLst>
                </a:gridCol>
                <a:gridCol w="8103765">
                  <a:extLst>
                    <a:ext uri="{9D8B030D-6E8A-4147-A177-3AD203B41FA5}">
                      <a16:colId xmlns:a16="http://schemas.microsoft.com/office/drawing/2014/main" val="2157297446"/>
                    </a:ext>
                  </a:extLst>
                </a:gridCol>
              </a:tblGrid>
              <a:tr h="479765">
                <a:tc>
                  <a:txBody>
                    <a:bodyPr/>
                    <a:lstStyle/>
                    <a:p>
                      <a:pPr marL="0" marR="0" lvl="0" indent="0" algn="ctr"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00B0F0"/>
                    </a:solidFill>
                  </a:tcPr>
                </a:tc>
                <a:tc>
                  <a:txBody>
                    <a:bodyPr/>
                    <a:lstStyle/>
                    <a:p>
                      <a:pPr marL="0" marR="0" lvl="0" indent="0" algn="l"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00B0F0"/>
                    </a:solidFill>
                  </a:tcPr>
                </a:tc>
                <a:extLst>
                  <a:ext uri="{0D108BD9-81ED-4DB2-BD59-A6C34878D82A}">
                    <a16:rowId xmlns:a16="http://schemas.microsoft.com/office/drawing/2014/main" val="3272989690"/>
                  </a:ext>
                </a:extLst>
              </a:tr>
              <a:tr h="3072533">
                <a:tc>
                  <a:txBody>
                    <a:bodyPr/>
                    <a:lstStyle/>
                    <a:p>
                      <a:pPr marL="0" marR="0" lvl="0" indent="0" algn="ctr" rtl="0">
                        <a:spcBef>
                          <a:spcPts val="0"/>
                        </a:spcBef>
                        <a:spcAft>
                          <a:spcPts val="0"/>
                        </a:spcAft>
                        <a:buNone/>
                      </a:pPr>
                      <a:r>
                        <a:rPr lang="en-US" sz="2000" dirty="0">
                          <a:solidFill>
                            <a:schemeClr val="tx1"/>
                          </a:solidFill>
                          <a:latin typeface="Calibri"/>
                          <a:ea typeface="Calibri"/>
                          <a:cs typeface="Calibri"/>
                          <a:sym typeface="Calibri"/>
                        </a:rPr>
                        <a:t>Directory listings</a:t>
                      </a:r>
                      <a:endParaRPr sz="2000" dirty="0">
                        <a:solidFill>
                          <a:schemeClr val="tx1"/>
                        </a:solidFill>
                        <a:latin typeface="Calibri"/>
                        <a:ea typeface="Calibri"/>
                        <a:cs typeface="Calibri"/>
                        <a:sym typeface="Calibri"/>
                      </a:endParaRPr>
                    </a:p>
                    <a:p>
                      <a:pPr marL="0" marR="0" lvl="0" indent="0" algn="ctr" rtl="0">
                        <a:spcBef>
                          <a:spcPts val="0"/>
                        </a:spcBef>
                        <a:spcAft>
                          <a:spcPts val="0"/>
                        </a:spcAft>
                        <a:buNone/>
                      </a:pPr>
                      <a:r>
                        <a:rPr lang="en-US" sz="2000" dirty="0">
                          <a:solidFill>
                            <a:schemeClr val="tx1"/>
                          </a:solidFill>
                          <a:latin typeface="Calibri"/>
                          <a:ea typeface="Calibri"/>
                          <a:cs typeface="Calibri"/>
                          <a:sym typeface="Calibri"/>
                        </a:rPr>
                        <a:t>(Moderate)</a:t>
                      </a:r>
                      <a:endParaRPr sz="2000" dirty="0">
                        <a:solidFill>
                          <a:schemeClr val="tx1"/>
                        </a:solidFill>
                      </a:endParaRPr>
                    </a:p>
                  </a:txBody>
                  <a:tcPr marL="83000" marR="83000" marT="41500" marB="41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FFF00"/>
                    </a:solidFill>
                  </a:tcPr>
                </a:tc>
                <a:tc>
                  <a:txBody>
                    <a:bodyPr/>
                    <a:lstStyle/>
                    <a:p>
                      <a:pPr marL="0" marR="0" lvl="0" indent="0" algn="l" rtl="0">
                        <a:spcBef>
                          <a:spcPts val="0"/>
                        </a:spcBef>
                        <a:spcAft>
                          <a:spcPts val="0"/>
                        </a:spcAft>
                        <a:buNone/>
                      </a:pPr>
                      <a:r>
                        <a:rPr lang="en-US" sz="1300" dirty="0">
                          <a:solidFill>
                            <a:schemeClr val="dk1"/>
                          </a:solidFill>
                          <a:latin typeface="Calibri"/>
                          <a:ea typeface="Calibri"/>
                          <a:cs typeface="Calibri"/>
                          <a:sym typeface="Calibri"/>
                        </a:rPr>
                        <a:t> </a:t>
                      </a:r>
                      <a:endParaRPr sz="13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dirty="0">
                          <a:solidFill>
                            <a:schemeClr val="dk1"/>
                          </a:solidFill>
                          <a:latin typeface="Calibri"/>
                          <a:ea typeface="Calibri"/>
                          <a:cs typeface="Calibri"/>
                          <a:sym typeface="Calibri"/>
                        </a:rPr>
                        <a:t>Below mentioned URLs disclose server information. </a:t>
                      </a: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b="1" dirty="0">
                          <a:solidFill>
                            <a:schemeClr val="dk1"/>
                          </a:solidFill>
                          <a:latin typeface="Calibri"/>
                          <a:ea typeface="Calibri"/>
                          <a:cs typeface="Calibri"/>
                          <a:sym typeface="Calibri"/>
                        </a:rPr>
                        <a:t>Affected URL :</a:t>
                      </a:r>
                    </a:p>
                    <a:p>
                      <a:pPr marL="0" marR="0" lvl="0" indent="0" algn="l" rtl="0">
                        <a:spcBef>
                          <a:spcPts val="0"/>
                        </a:spcBef>
                        <a:spcAft>
                          <a:spcPts val="0"/>
                        </a:spcAft>
                        <a:buNone/>
                      </a:pPr>
                      <a:endParaRPr sz="1600" b="0" i="0" u="none" strike="noStrike"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600" b="0" i="0" u="none" strike="noStrike" dirty="0">
                          <a:solidFill>
                            <a:schemeClr val="dk1"/>
                          </a:solidFill>
                          <a:latin typeface="+mn-lt"/>
                          <a:ea typeface="Calibri"/>
                          <a:cs typeface="Calibri"/>
                          <a:sym typeface="Calibri"/>
                          <a:hlinkClick r:id="rId2"/>
                        </a:rPr>
                        <a:t>http://13.233.54.155/phpinfo.php</a:t>
                      </a:r>
                      <a:endParaRPr lang="en-US" sz="1600" b="0" i="0" u="none" strike="noStrike" dirty="0">
                        <a:solidFill>
                          <a:schemeClr val="dk1"/>
                        </a:solidFill>
                        <a:latin typeface="+mn-lt"/>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IN" sz="1600" b="0" dirty="0">
                          <a:solidFill>
                            <a:schemeClr val="dk1"/>
                          </a:solidFill>
                          <a:latin typeface="+mn-lt"/>
                          <a:ea typeface="Calibri"/>
                          <a:cs typeface="Calibri"/>
                          <a:sym typeface="Calibri"/>
                          <a:hlinkClick r:id="rId3"/>
                        </a:rPr>
                        <a:t>http://13.233.54.155/robots.txt</a:t>
                      </a:r>
                      <a:endParaRPr lang="en-IN" sz="1600" b="0" dirty="0">
                        <a:solidFill>
                          <a:schemeClr val="dk1"/>
                        </a:solidFill>
                        <a:latin typeface="+mn-lt"/>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IN" sz="1600" b="0" dirty="0">
                          <a:solidFill>
                            <a:schemeClr val="dk1"/>
                          </a:solidFill>
                          <a:latin typeface="+mn-lt"/>
                          <a:ea typeface="Calibri"/>
                          <a:cs typeface="Calibri"/>
                          <a:sym typeface="Calibri"/>
                          <a:hlinkClick r:id="rId4"/>
                        </a:rPr>
                        <a:t>http://13.233.54.155/composer.lock</a:t>
                      </a:r>
                      <a:endParaRPr lang="en-IN" sz="1600" b="0" dirty="0">
                        <a:solidFill>
                          <a:schemeClr val="dk1"/>
                        </a:solidFill>
                        <a:latin typeface="+mn-lt"/>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IN" sz="1600" b="0" dirty="0">
                          <a:solidFill>
                            <a:schemeClr val="dk1"/>
                          </a:solidFill>
                          <a:latin typeface="+mn-lt"/>
                          <a:ea typeface="Calibri"/>
                          <a:cs typeface="Calibri"/>
                          <a:sym typeface="Calibri"/>
                          <a:hlinkClick r:id="rId5"/>
                        </a:rPr>
                        <a:t>http://13.233.54.155/composer.json</a:t>
                      </a:r>
                      <a:endParaRPr lang="en-IN" sz="1600" b="0" dirty="0">
                        <a:solidFill>
                          <a:schemeClr val="dk1"/>
                        </a:solidFill>
                        <a:latin typeface="+mn-lt"/>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IN" sz="1600" b="0" dirty="0">
                          <a:solidFill>
                            <a:schemeClr val="dk1"/>
                          </a:solidFill>
                          <a:latin typeface="+mn-lt"/>
                          <a:ea typeface="Calibri"/>
                          <a:cs typeface="Calibri"/>
                          <a:sym typeface="Calibri"/>
                          <a:hlinkClick r:id="rId6"/>
                        </a:rPr>
                        <a:t>http://13.233.54.155/userlist.txt</a:t>
                      </a:r>
                      <a:endParaRPr lang="en-IN" sz="1600" b="0" dirty="0">
                        <a:solidFill>
                          <a:schemeClr val="dk1"/>
                        </a:solidFill>
                        <a:latin typeface="+mn-lt"/>
                        <a:ea typeface="Calibri"/>
                        <a:cs typeface="Calibri"/>
                        <a:sym typeface="Calibri"/>
                      </a:endParaRPr>
                    </a:p>
                    <a:p>
                      <a:pPr marL="0" marR="0" lvl="0" indent="0" algn="l" rtl="0">
                        <a:spcBef>
                          <a:spcPts val="0"/>
                        </a:spcBef>
                        <a:spcAft>
                          <a:spcPts val="0"/>
                        </a:spcAft>
                        <a:buClr>
                          <a:schemeClr val="dk1"/>
                        </a:buClr>
                        <a:buSzPts val="1300"/>
                        <a:buFont typeface="Arial"/>
                        <a:buNone/>
                      </a:pPr>
                      <a:endParaRPr lang="en-IN" sz="1600" b="0" dirty="0">
                        <a:solidFill>
                          <a:schemeClr val="dk1"/>
                        </a:solidFill>
                        <a:latin typeface="+mn-lt"/>
                        <a:ea typeface="Calibri"/>
                        <a:cs typeface="Calibri"/>
                        <a:sym typeface="Calibri"/>
                      </a:endParaRPr>
                    </a:p>
                    <a:p>
                      <a:pPr marL="285750" marR="0" lvl="0" indent="-285750" algn="l" rtl="0">
                        <a:spcBef>
                          <a:spcPts val="0"/>
                        </a:spcBef>
                        <a:spcAft>
                          <a:spcPts val="0"/>
                        </a:spcAft>
                        <a:buClr>
                          <a:schemeClr val="dk1"/>
                        </a:buClr>
                        <a:buSzPts val="1300"/>
                        <a:buFont typeface="Arial"/>
                        <a:buChar char="•"/>
                      </a:pPr>
                      <a:endParaRPr sz="1600" b="0" dirty="0">
                        <a:solidFill>
                          <a:schemeClr val="dk1"/>
                        </a:solidFill>
                        <a:latin typeface="Calibri"/>
                        <a:ea typeface="Calibri"/>
                        <a:cs typeface="Calibri"/>
                        <a:sym typeface="Calibri"/>
                      </a:endParaRPr>
                    </a:p>
                    <a:p>
                      <a:pPr marL="285750" marR="0" lvl="0" indent="-203200" algn="l" rtl="0">
                        <a:spcBef>
                          <a:spcPts val="0"/>
                        </a:spcBef>
                        <a:spcAft>
                          <a:spcPts val="0"/>
                        </a:spcAft>
                        <a:buClr>
                          <a:schemeClr val="dk1"/>
                        </a:buClr>
                        <a:buSzPts val="1300"/>
                        <a:buFont typeface="Arial"/>
                        <a:buNone/>
                      </a:pPr>
                      <a:endParaRPr sz="1300" b="0" dirty="0">
                        <a:solidFill>
                          <a:schemeClr val="dk1"/>
                        </a:solidFill>
                        <a:latin typeface="Calibri"/>
                        <a:ea typeface="Calibri"/>
                        <a:cs typeface="Calibri"/>
                        <a:sym typeface="Calibri"/>
                      </a:endParaRPr>
                    </a:p>
                  </a:txBody>
                  <a:tcPr marL="83000" marR="83000" marT="41500" marB="415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282688615"/>
                  </a:ext>
                </a:extLst>
              </a:tr>
            </a:tbl>
          </a:graphicData>
        </a:graphic>
      </p:graphicFrame>
    </p:spTree>
    <p:extLst>
      <p:ext uri="{BB962C8B-B14F-4D97-AF65-F5344CB8AC3E}">
        <p14:creationId xmlns:p14="http://schemas.microsoft.com/office/powerpoint/2010/main" val="236595541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CEE5C1-27A1-43A7-BD71-9A98CFEF24D5}"/>
              </a:ext>
            </a:extLst>
          </p:cNvPr>
          <p:cNvSpPr>
            <a:spLocks noGrp="1"/>
          </p:cNvSpPr>
          <p:nvPr>
            <p:ph type="ctrTitle"/>
          </p:nvPr>
        </p:nvSpPr>
        <p:spPr>
          <a:xfrm>
            <a:off x="550877" y="406400"/>
            <a:ext cx="9144000" cy="910672"/>
          </a:xfrm>
        </p:spPr>
        <p:txBody>
          <a:bodyPr>
            <a:normAutofit fontScale="90000"/>
          </a:bodyPr>
          <a:lstStyle/>
          <a:p>
            <a:pPr algn="l"/>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7D6A0843-FD5B-414D-9582-F2F73E510D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0877" y="1664834"/>
            <a:ext cx="5061358" cy="1288092"/>
          </a:xfrm>
          <a:prstGeom prst="rect">
            <a:avLst/>
          </a:prstGeom>
        </p:spPr>
      </p:pic>
      <p:pic>
        <p:nvPicPr>
          <p:cNvPr id="7" name="Picture 6">
            <a:extLst>
              <a:ext uri="{FF2B5EF4-FFF2-40B4-BE49-F238E27FC236}">
                <a16:creationId xmlns:a16="http://schemas.microsoft.com/office/drawing/2014/main" id="{D52F3D1C-9406-4C7F-B646-A4CC4DEBE1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93201" y="2147581"/>
            <a:ext cx="8642412" cy="4479722"/>
          </a:xfrm>
          <a:prstGeom prst="rect">
            <a:avLst/>
          </a:prstGeom>
        </p:spPr>
      </p:pic>
    </p:spTree>
    <p:extLst>
      <p:ext uri="{BB962C8B-B14F-4D97-AF65-F5344CB8AC3E}">
        <p14:creationId xmlns:p14="http://schemas.microsoft.com/office/powerpoint/2010/main" val="209396521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EE2B6-C1FB-4673-9E64-7962169B1C9E}"/>
              </a:ext>
            </a:extLst>
          </p:cNvPr>
          <p:cNvSpPr>
            <a:spLocks noGrp="1"/>
          </p:cNvSpPr>
          <p:nvPr>
            <p:ph type="ctrTitle"/>
          </p:nvPr>
        </p:nvSpPr>
        <p:spPr>
          <a:xfrm>
            <a:off x="466988" y="241518"/>
            <a:ext cx="9144000" cy="849051"/>
          </a:xfrm>
        </p:spPr>
        <p:txBody>
          <a:bodyPr>
            <a:normAutofit fontScale="90000"/>
          </a:bodyPr>
          <a:lstStyle/>
          <a:p>
            <a:pPr algn="l"/>
            <a:r>
              <a:rPr lang="en-US" dirty="0">
                <a:latin typeface="Arial" panose="020B0604020202020204" pitchFamily="34" charset="0"/>
                <a:cs typeface="Arial" panose="020B0604020202020204" pitchFamily="34" charset="0"/>
              </a:rPr>
              <a:t>Proof of Concept (PoC)</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E4D5900B-C564-4F2B-8BDE-593C2AE90393}"/>
              </a:ext>
            </a:extLst>
          </p:cNvPr>
          <p:cNvSpPr>
            <a:spLocks noGrp="1"/>
          </p:cNvSpPr>
          <p:nvPr>
            <p:ph type="subTitle" idx="1"/>
          </p:nvPr>
        </p:nvSpPr>
        <p:spPr>
          <a:xfrm>
            <a:off x="584433" y="1529957"/>
            <a:ext cx="11210488" cy="1464913"/>
          </a:xfrm>
        </p:spPr>
        <p:txBody>
          <a:bodyPr/>
          <a:lstStyle/>
          <a:p>
            <a:pPr marL="342900" indent="-342900" algn="l">
              <a:buFont typeface="Arial" panose="020B0604020202020204" pitchFamily="34" charset="0"/>
              <a:buChar char="•"/>
            </a:pPr>
            <a:r>
              <a:rPr lang="en-US" dirty="0"/>
              <a:t>In above observation you can see that a hacker can go through these directory easily and gather as much as information he/she want.</a:t>
            </a:r>
          </a:p>
          <a:p>
            <a:pPr marL="342900" indent="-342900" algn="l">
              <a:buFont typeface="Arial" panose="020B0604020202020204" pitchFamily="34" charset="0"/>
              <a:buChar char="•"/>
            </a:pPr>
            <a:r>
              <a:rPr lang="en-US" dirty="0"/>
              <a:t>In fact it also shows some accounts of seller.</a:t>
            </a:r>
            <a:endParaRPr lang="en-IN" dirty="0"/>
          </a:p>
        </p:txBody>
      </p:sp>
      <p:pic>
        <p:nvPicPr>
          <p:cNvPr id="5" name="Picture 4">
            <a:extLst>
              <a:ext uri="{FF2B5EF4-FFF2-40B4-BE49-F238E27FC236}">
                <a16:creationId xmlns:a16="http://schemas.microsoft.com/office/drawing/2014/main" id="{CF49130C-F755-4687-BE68-50B416BC06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7227" y="3110327"/>
            <a:ext cx="6810505" cy="2331922"/>
          </a:xfrm>
          <a:prstGeom prst="rect">
            <a:avLst/>
          </a:prstGeom>
        </p:spPr>
      </p:pic>
    </p:spTree>
    <p:extLst>
      <p:ext uri="{BB962C8B-B14F-4D97-AF65-F5344CB8AC3E}">
        <p14:creationId xmlns:p14="http://schemas.microsoft.com/office/powerpoint/2010/main" val="406232230"/>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EE2B6-C1FB-4673-9E64-7962169B1C9E}"/>
              </a:ext>
            </a:extLst>
          </p:cNvPr>
          <p:cNvSpPr>
            <a:spLocks noGrp="1"/>
          </p:cNvSpPr>
          <p:nvPr>
            <p:ph type="ctrTitle"/>
          </p:nvPr>
        </p:nvSpPr>
        <p:spPr>
          <a:xfrm>
            <a:off x="752213" y="719690"/>
            <a:ext cx="9144000" cy="849051"/>
          </a:xfrm>
        </p:spPr>
        <p:txBody>
          <a:bodyPr>
            <a:normAutofit fontScale="90000"/>
          </a:bodyPr>
          <a:lstStyle/>
          <a:p>
            <a:pPr algn="l"/>
            <a:r>
              <a:rPr lang="en-US" dirty="0">
                <a:latin typeface="Arial" panose="020B0604020202020204" pitchFamily="34" charset="0"/>
                <a:cs typeface="Arial" panose="020B0604020202020204" pitchFamily="34" charset="0"/>
              </a:rPr>
              <a:t>Business Impact - Moderate</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E4D5900B-C564-4F2B-8BDE-593C2AE90393}"/>
              </a:ext>
            </a:extLst>
          </p:cNvPr>
          <p:cNvSpPr>
            <a:spLocks noGrp="1"/>
          </p:cNvSpPr>
          <p:nvPr>
            <p:ph type="subTitle" idx="1"/>
          </p:nvPr>
        </p:nvSpPr>
        <p:spPr>
          <a:xfrm>
            <a:off x="576044" y="2526149"/>
            <a:ext cx="11210488" cy="3346144"/>
          </a:xfrm>
        </p:spPr>
        <p:txBody>
          <a:bodyPr/>
          <a:lstStyle/>
          <a:p>
            <a:pPr marL="342900" indent="-342900" algn="l">
              <a:buFont typeface="Arial" panose="020B0604020202020204" pitchFamily="34" charset="0"/>
              <a:buChar char="•"/>
            </a:pPr>
            <a:r>
              <a:rPr lang="en-US" dirty="0"/>
              <a:t>Although this vulnerability does not have a direct impact to users or the server, through it can be aid the attacker with information about the server and the users. Information Disclosure due to default pages are not exploitable in most cases, but are considered as web application security issues because they allows malicious hackers to gather relevant information which can be used later in the attack lifecycle, in order to achieve more than they could if they didn’t get access to such information. </a:t>
            </a:r>
            <a:endParaRPr lang="en-IN" dirty="0"/>
          </a:p>
        </p:txBody>
      </p:sp>
    </p:spTree>
    <p:extLst>
      <p:ext uri="{BB962C8B-B14F-4D97-AF65-F5344CB8AC3E}">
        <p14:creationId xmlns:p14="http://schemas.microsoft.com/office/powerpoint/2010/main" val="352652054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EE2B6-C1FB-4673-9E64-7962169B1C9E}"/>
              </a:ext>
            </a:extLst>
          </p:cNvPr>
          <p:cNvSpPr>
            <a:spLocks noGrp="1"/>
          </p:cNvSpPr>
          <p:nvPr>
            <p:ph type="ctrTitle"/>
          </p:nvPr>
        </p:nvSpPr>
        <p:spPr>
          <a:xfrm>
            <a:off x="928381" y="880144"/>
            <a:ext cx="9144000" cy="849051"/>
          </a:xfrm>
        </p:spPr>
        <p:txBody>
          <a:bodyPr>
            <a:normAutofit fontScale="90000"/>
          </a:bodyPr>
          <a:lstStyle/>
          <a:p>
            <a:pPr algn="l"/>
            <a:r>
              <a:rPr lang="en-US" dirty="0">
                <a:latin typeface="Arial" panose="020B0604020202020204" pitchFamily="34" charset="0"/>
                <a:cs typeface="Arial" panose="020B0604020202020204" pitchFamily="34" charset="0"/>
              </a:rPr>
              <a:t>Recommendation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E4D5900B-C564-4F2B-8BDE-593C2AE90393}"/>
              </a:ext>
            </a:extLst>
          </p:cNvPr>
          <p:cNvSpPr>
            <a:spLocks noGrp="1"/>
          </p:cNvSpPr>
          <p:nvPr>
            <p:ph type="subTitle" idx="1"/>
          </p:nvPr>
        </p:nvSpPr>
        <p:spPr>
          <a:xfrm>
            <a:off x="928381" y="2542927"/>
            <a:ext cx="11210488" cy="1165007"/>
          </a:xfrm>
        </p:spPr>
        <p:txBody>
          <a:bodyPr/>
          <a:lstStyle/>
          <a:p>
            <a:pPr marL="342900" indent="-342900" algn="l">
              <a:buFont typeface="Arial" panose="020B0604020202020204" pitchFamily="34" charset="0"/>
              <a:buChar char="•"/>
            </a:pPr>
            <a:r>
              <a:rPr lang="en-US" dirty="0"/>
              <a:t>Disable all default pages.</a:t>
            </a:r>
          </a:p>
          <a:p>
            <a:pPr marL="342900" indent="-342900" algn="l">
              <a:buFont typeface="Arial" panose="020B0604020202020204" pitchFamily="34" charset="0"/>
              <a:buChar char="•"/>
            </a:pPr>
            <a:r>
              <a:rPr lang="en-US" dirty="0"/>
              <a:t>Enable multiple security checks</a:t>
            </a:r>
            <a:endParaRPr lang="en-IN" dirty="0"/>
          </a:p>
        </p:txBody>
      </p:sp>
    </p:spTree>
    <p:extLst>
      <p:ext uri="{BB962C8B-B14F-4D97-AF65-F5344CB8AC3E}">
        <p14:creationId xmlns:p14="http://schemas.microsoft.com/office/powerpoint/2010/main" val="244619457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EE2B6-C1FB-4673-9E64-7962169B1C9E}"/>
              </a:ext>
            </a:extLst>
          </p:cNvPr>
          <p:cNvSpPr>
            <a:spLocks noGrp="1"/>
          </p:cNvSpPr>
          <p:nvPr>
            <p:ph type="ctrTitle"/>
          </p:nvPr>
        </p:nvSpPr>
        <p:spPr>
          <a:xfrm>
            <a:off x="928381" y="880144"/>
            <a:ext cx="9144000" cy="849051"/>
          </a:xfrm>
        </p:spPr>
        <p:txBody>
          <a:bodyPr>
            <a:normAutofit fontScale="90000"/>
          </a:bodyPr>
          <a:lstStyle/>
          <a:p>
            <a:pPr algn="l"/>
            <a:r>
              <a:rPr lang="en-US" dirty="0">
                <a:latin typeface="Arial" panose="020B0604020202020204" pitchFamily="34" charset="0"/>
                <a:cs typeface="Arial" panose="020B0604020202020204" pitchFamily="34" charset="0"/>
              </a:rPr>
              <a:t>References</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E4D5900B-C564-4F2B-8BDE-593C2AE90393}"/>
              </a:ext>
            </a:extLst>
          </p:cNvPr>
          <p:cNvSpPr>
            <a:spLocks noGrp="1"/>
          </p:cNvSpPr>
          <p:nvPr>
            <p:ph type="subTitle" idx="1"/>
          </p:nvPr>
        </p:nvSpPr>
        <p:spPr>
          <a:xfrm>
            <a:off x="928381" y="2542927"/>
            <a:ext cx="11210488" cy="2585879"/>
          </a:xfrm>
        </p:spPr>
        <p:txBody>
          <a:bodyPr/>
          <a:lstStyle/>
          <a:p>
            <a:pPr marL="342900" indent="-342900" algn="l">
              <a:buFont typeface="Arial" panose="020B0604020202020204" pitchFamily="34" charset="0"/>
              <a:buChar char="•"/>
            </a:pPr>
            <a:r>
              <a:rPr lang="en-IN" dirty="0">
                <a:hlinkClick r:id="rId2"/>
              </a:rPr>
              <a:t>https://www.netsparker.com/blog/web-security/information-disclosure-issues-attacks/</a:t>
            </a:r>
            <a:endParaRPr lang="en-IN" dirty="0"/>
          </a:p>
          <a:p>
            <a:pPr marL="342900" indent="-342900" algn="l">
              <a:buFont typeface="Arial" panose="020B0604020202020204" pitchFamily="34" charset="0"/>
              <a:buChar char="•"/>
            </a:pPr>
            <a:r>
              <a:rPr lang="en-IN" dirty="0">
                <a:hlinkClick r:id="rId3"/>
              </a:rPr>
              <a:t>https://www.ibm.com/support/knowledgecenter/SSB2MG_4.6.0/com.ibm.ips.doc/concepts/wap_information_disclosure.htm</a:t>
            </a:r>
            <a:endParaRPr lang="en-IN" dirty="0"/>
          </a:p>
          <a:p>
            <a:pPr marL="342900" indent="-342900" algn="l">
              <a:buFont typeface="Arial" panose="020B0604020202020204" pitchFamily="34" charset="0"/>
              <a:buChar char="•"/>
            </a:pPr>
            <a:r>
              <a:rPr lang="en-IN" dirty="0">
                <a:hlinkClick r:id="rId4"/>
              </a:rPr>
              <a:t>https://www.sciencedirect.com/topics/computer-science/information-disclosure</a:t>
            </a:r>
            <a:endParaRPr lang="en-IN" dirty="0"/>
          </a:p>
        </p:txBody>
      </p:sp>
    </p:spTree>
    <p:extLst>
      <p:ext uri="{BB962C8B-B14F-4D97-AF65-F5344CB8AC3E}">
        <p14:creationId xmlns:p14="http://schemas.microsoft.com/office/powerpoint/2010/main" val="269004298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570EB-0084-4781-9FA5-B757B02937FA}"/>
              </a:ext>
            </a:extLst>
          </p:cNvPr>
          <p:cNvSpPr>
            <a:spLocks noGrp="1"/>
          </p:cNvSpPr>
          <p:nvPr>
            <p:ph type="title"/>
          </p:nvPr>
        </p:nvSpPr>
        <p:spPr>
          <a:xfrm>
            <a:off x="612396" y="365125"/>
            <a:ext cx="10741404" cy="1245561"/>
          </a:xfrm>
        </p:spPr>
        <p:txBody>
          <a:bodyPr/>
          <a:lstStyle/>
          <a:p>
            <a:r>
              <a:rPr lang="en-US" dirty="0">
                <a:latin typeface="Arial" panose="020B0604020202020204" pitchFamily="34" charset="0"/>
                <a:cs typeface="Arial" panose="020B0604020202020204" pitchFamily="34" charset="0"/>
              </a:rPr>
              <a:t>13. Personal Information Leakage</a:t>
            </a:r>
            <a:endParaRPr lang="en-IN" dirty="0">
              <a:latin typeface="Arial" panose="020B0604020202020204" pitchFamily="34" charset="0"/>
              <a:cs typeface="Arial" panose="020B0604020202020204" pitchFamily="34" charset="0"/>
            </a:endParaRPr>
          </a:p>
        </p:txBody>
      </p:sp>
      <p:graphicFrame>
        <p:nvGraphicFramePr>
          <p:cNvPr id="3" name="Table 2">
            <a:extLst>
              <a:ext uri="{FF2B5EF4-FFF2-40B4-BE49-F238E27FC236}">
                <a16:creationId xmlns:a16="http://schemas.microsoft.com/office/drawing/2014/main" id="{45096FC6-A6E2-45B8-A952-4CD1F1F52188}"/>
              </a:ext>
            </a:extLst>
          </p:cNvPr>
          <p:cNvGraphicFramePr>
            <a:graphicFrameLocks noGrp="1"/>
          </p:cNvGraphicFramePr>
          <p:nvPr>
            <p:extLst>
              <p:ext uri="{D42A27DB-BD31-4B8C-83A1-F6EECF244321}">
                <p14:modId xmlns:p14="http://schemas.microsoft.com/office/powerpoint/2010/main" val="3975448181"/>
              </p:ext>
            </p:extLst>
          </p:nvPr>
        </p:nvGraphicFramePr>
        <p:xfrm>
          <a:off x="1349929" y="1892157"/>
          <a:ext cx="8834306" cy="3661355"/>
        </p:xfrm>
        <a:graphic>
          <a:graphicData uri="http://schemas.openxmlformats.org/drawingml/2006/table">
            <a:tbl>
              <a:tblPr firstRow="1" bandRow="1">
                <a:noFill/>
              </a:tblPr>
              <a:tblGrid>
                <a:gridCol w="1539913">
                  <a:extLst>
                    <a:ext uri="{9D8B030D-6E8A-4147-A177-3AD203B41FA5}">
                      <a16:colId xmlns:a16="http://schemas.microsoft.com/office/drawing/2014/main" val="3741689311"/>
                    </a:ext>
                  </a:extLst>
                </a:gridCol>
                <a:gridCol w="7294393">
                  <a:extLst>
                    <a:ext uri="{9D8B030D-6E8A-4147-A177-3AD203B41FA5}">
                      <a16:colId xmlns:a16="http://schemas.microsoft.com/office/drawing/2014/main" val="2431115237"/>
                    </a:ext>
                  </a:extLst>
                </a:gridCol>
              </a:tblGrid>
              <a:tr h="494494">
                <a:tc>
                  <a:txBody>
                    <a:bodyPr/>
                    <a:lstStyle/>
                    <a:p>
                      <a:pPr marL="0" marR="0" lvl="0" indent="0" algn="ctr"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00B0F0"/>
                    </a:solidFill>
                  </a:tcPr>
                </a:tc>
                <a:tc>
                  <a:txBody>
                    <a:bodyPr/>
                    <a:lstStyle/>
                    <a:p>
                      <a:pPr marL="0" marR="0" lvl="0" indent="0" algn="l"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rgbClr val="00B0F0"/>
                    </a:solidFill>
                  </a:tcPr>
                </a:tc>
                <a:extLst>
                  <a:ext uri="{0D108BD9-81ED-4DB2-BD59-A6C34878D82A}">
                    <a16:rowId xmlns:a16="http://schemas.microsoft.com/office/drawing/2014/main" val="2755185195"/>
                  </a:ext>
                </a:extLst>
              </a:tr>
              <a:tr h="3166861">
                <a:tc>
                  <a:txBody>
                    <a:bodyPr/>
                    <a:lstStyle/>
                    <a:p>
                      <a:pPr marL="0" marR="0" lvl="0" indent="0" algn="ctr" rtl="0">
                        <a:spcBef>
                          <a:spcPts val="0"/>
                        </a:spcBef>
                        <a:spcAft>
                          <a:spcPts val="0"/>
                        </a:spcAft>
                        <a:buNone/>
                      </a:pPr>
                      <a:r>
                        <a:rPr lang="en-US" sz="2000" dirty="0">
                          <a:latin typeface="Arial" panose="020B0604020202020204" pitchFamily="34" charset="0"/>
                          <a:cs typeface="Arial" panose="020B0604020202020204" pitchFamily="34" charset="0"/>
                        </a:rPr>
                        <a:t>Personal Information Leakage</a:t>
                      </a:r>
                    </a:p>
                    <a:p>
                      <a:pPr marL="0" marR="0" lvl="0" indent="0" algn="ctr" rtl="0">
                        <a:spcBef>
                          <a:spcPts val="0"/>
                        </a:spcBef>
                        <a:spcAft>
                          <a:spcPts val="0"/>
                        </a:spcAft>
                        <a:buNone/>
                      </a:pPr>
                      <a:r>
                        <a:rPr lang="en-US" sz="2000" dirty="0">
                          <a:solidFill>
                            <a:schemeClr val="tx1"/>
                          </a:solidFill>
                          <a:latin typeface="Calibri"/>
                          <a:ea typeface="Calibri"/>
                          <a:cs typeface="Calibri"/>
                          <a:sym typeface="Calibri"/>
                        </a:rPr>
                        <a:t>(Low)</a:t>
                      </a:r>
                      <a:endParaRPr sz="2000" dirty="0">
                        <a:solidFill>
                          <a:schemeClr val="tx1"/>
                        </a:solidFill>
                      </a:endParaRPr>
                    </a:p>
                  </a:txBody>
                  <a:tcPr marL="83000" marR="83000" marT="41500" marB="41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92D050"/>
                    </a:solidFill>
                  </a:tcPr>
                </a:tc>
                <a:tc>
                  <a:txBody>
                    <a:bodyPr/>
                    <a:lstStyle/>
                    <a:p>
                      <a:pPr marL="0" marR="0" lvl="0" indent="0" algn="l" rtl="0">
                        <a:spcBef>
                          <a:spcPts val="0"/>
                        </a:spcBef>
                        <a:spcAft>
                          <a:spcPts val="0"/>
                        </a:spcAft>
                        <a:buNone/>
                      </a:pPr>
                      <a:r>
                        <a:rPr lang="en-US" sz="1300" dirty="0">
                          <a:solidFill>
                            <a:schemeClr val="dk1"/>
                          </a:solidFill>
                          <a:latin typeface="Calibri"/>
                          <a:ea typeface="Calibri"/>
                          <a:cs typeface="Calibri"/>
                          <a:sym typeface="Calibri"/>
                        </a:rPr>
                        <a:t> </a:t>
                      </a:r>
                      <a:endParaRPr sz="13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dirty="0">
                          <a:solidFill>
                            <a:schemeClr val="dk1"/>
                          </a:solidFill>
                          <a:latin typeface="Calibri"/>
                          <a:ea typeface="Calibri"/>
                          <a:cs typeface="Calibri"/>
                          <a:sym typeface="Calibri"/>
                        </a:rPr>
                        <a:t>Below mentioned URLs disclose personal information</a:t>
                      </a: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endParaRPr sz="1600" dirty="0">
                        <a:solidFill>
                          <a:schemeClr val="dk1"/>
                        </a:solidFill>
                        <a:latin typeface="Calibri"/>
                        <a:ea typeface="Calibri"/>
                        <a:cs typeface="Calibri"/>
                        <a:sym typeface="Calibri"/>
                      </a:endParaRPr>
                    </a:p>
                    <a:p>
                      <a:pPr marL="0" marR="0" lvl="0" indent="0" algn="l" rtl="0">
                        <a:spcBef>
                          <a:spcPts val="0"/>
                        </a:spcBef>
                        <a:spcAft>
                          <a:spcPts val="0"/>
                        </a:spcAft>
                        <a:buNone/>
                      </a:pPr>
                      <a:endParaRPr lang="en-US" sz="1600" b="1"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600" b="1" dirty="0">
                          <a:solidFill>
                            <a:schemeClr val="dk1"/>
                          </a:solidFill>
                          <a:latin typeface="Calibri"/>
                          <a:ea typeface="Calibri"/>
                          <a:cs typeface="Calibri"/>
                          <a:sym typeface="Calibri"/>
                        </a:rPr>
                        <a:t>Affected URL :</a:t>
                      </a:r>
                      <a:endParaRPr sz="1600" b="0" i="0" u="none" strike="noStrike"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US" sz="1600" b="0" i="0" u="none" strike="noStrike" dirty="0">
                          <a:solidFill>
                            <a:schemeClr val="dk1"/>
                          </a:solidFill>
                          <a:latin typeface="+mn-lt"/>
                          <a:ea typeface="Calibri"/>
                          <a:cs typeface="Calibri"/>
                          <a:sym typeface="Calibri"/>
                          <a:hlinkClick r:id="rId2"/>
                        </a:rPr>
                        <a:t>http://13.233.54.155/static/images/</a:t>
                      </a:r>
                      <a:endParaRPr lang="en-US" sz="1600" b="0" i="0" u="none" strike="noStrike" dirty="0">
                        <a:solidFill>
                          <a:schemeClr val="dk1"/>
                        </a:solidFill>
                        <a:latin typeface="+mn-lt"/>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IN" sz="1600" b="0" dirty="0">
                          <a:solidFill>
                            <a:schemeClr val="dk1"/>
                          </a:solidFill>
                          <a:latin typeface="+mn-lt"/>
                          <a:ea typeface="Calibri"/>
                          <a:cs typeface="Calibri"/>
                          <a:sym typeface="Calibri"/>
                          <a:hlinkClick r:id="rId3"/>
                        </a:rPr>
                        <a:t>http://13.233.54.155/static/images/customers/</a:t>
                      </a:r>
                      <a:endParaRPr lang="en-IN" sz="1600" b="0" dirty="0">
                        <a:solidFill>
                          <a:schemeClr val="dk1"/>
                        </a:solidFill>
                        <a:latin typeface="+mn-lt"/>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IN" sz="1600" b="0" dirty="0">
                          <a:solidFill>
                            <a:schemeClr val="dk1"/>
                          </a:solidFill>
                          <a:latin typeface="+mn-lt"/>
                          <a:ea typeface="Calibri"/>
                          <a:cs typeface="Calibri"/>
                          <a:sym typeface="Calibri"/>
                          <a:hlinkClick r:id="rId4"/>
                        </a:rPr>
                        <a:t>http://13.233.54.155/static/images/customers/default.png</a:t>
                      </a:r>
                      <a:endParaRPr lang="en-IN" sz="1600" b="0" dirty="0">
                        <a:solidFill>
                          <a:schemeClr val="dk1"/>
                        </a:solidFill>
                        <a:latin typeface="+mn-lt"/>
                        <a:ea typeface="Calibri"/>
                        <a:cs typeface="Calibri"/>
                        <a:sym typeface="Calibri"/>
                      </a:endParaRPr>
                    </a:p>
                    <a:p>
                      <a:pPr marL="285750" marR="0" lvl="0" indent="-285750" algn="l" rtl="0">
                        <a:spcBef>
                          <a:spcPts val="0"/>
                        </a:spcBef>
                        <a:spcAft>
                          <a:spcPts val="0"/>
                        </a:spcAft>
                        <a:buClr>
                          <a:schemeClr val="dk1"/>
                        </a:buClr>
                        <a:buSzPts val="1300"/>
                        <a:buFont typeface="Arial"/>
                        <a:buChar char="•"/>
                      </a:pPr>
                      <a:r>
                        <a:rPr lang="en-IN" sz="1600" b="0" dirty="0">
                          <a:solidFill>
                            <a:schemeClr val="dk1"/>
                          </a:solidFill>
                          <a:latin typeface="+mn-lt"/>
                          <a:ea typeface="Calibri"/>
                          <a:cs typeface="Calibri"/>
                          <a:sym typeface="Calibri"/>
                          <a:hlinkClick r:id="rId5"/>
                        </a:rPr>
                        <a:t>http://13.233.54.155/products/details.php?p_id=2</a:t>
                      </a:r>
                      <a:endParaRPr lang="en-IN" sz="1600" b="0" dirty="0">
                        <a:solidFill>
                          <a:schemeClr val="dk1"/>
                        </a:solidFill>
                        <a:latin typeface="+mn-lt"/>
                        <a:ea typeface="Calibri"/>
                        <a:cs typeface="Calibri"/>
                        <a:sym typeface="Calibri"/>
                      </a:endParaRPr>
                    </a:p>
                    <a:p>
                      <a:pPr marL="0" marR="0" lvl="0" indent="0" algn="l" rtl="0">
                        <a:spcBef>
                          <a:spcPts val="0"/>
                        </a:spcBef>
                        <a:spcAft>
                          <a:spcPts val="0"/>
                        </a:spcAft>
                        <a:buClr>
                          <a:schemeClr val="dk1"/>
                        </a:buClr>
                        <a:buSzPts val="1300"/>
                        <a:buFont typeface="Arial"/>
                        <a:buNone/>
                      </a:pPr>
                      <a:endParaRPr sz="1600" b="0" dirty="0">
                        <a:solidFill>
                          <a:schemeClr val="dk1"/>
                        </a:solidFill>
                        <a:latin typeface="Calibri"/>
                        <a:ea typeface="Calibri"/>
                        <a:cs typeface="Calibri"/>
                        <a:sym typeface="Calibri"/>
                      </a:endParaRPr>
                    </a:p>
                    <a:p>
                      <a:pPr marL="285750" marR="0" lvl="0" indent="-203200" algn="l" rtl="0">
                        <a:spcBef>
                          <a:spcPts val="0"/>
                        </a:spcBef>
                        <a:spcAft>
                          <a:spcPts val="0"/>
                        </a:spcAft>
                        <a:buClr>
                          <a:schemeClr val="dk1"/>
                        </a:buClr>
                        <a:buSzPts val="1300"/>
                        <a:buFont typeface="Arial"/>
                        <a:buNone/>
                      </a:pPr>
                      <a:endParaRPr sz="1300" b="0" dirty="0">
                        <a:solidFill>
                          <a:schemeClr val="dk1"/>
                        </a:solidFill>
                        <a:latin typeface="Calibri"/>
                        <a:ea typeface="Calibri"/>
                        <a:cs typeface="Calibri"/>
                        <a:sym typeface="Calibri"/>
                      </a:endParaRPr>
                    </a:p>
                  </a:txBody>
                  <a:tcPr marL="83000" marR="83000" marT="41500" marB="415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3427481873"/>
                  </a:ext>
                </a:extLst>
              </a:tr>
            </a:tbl>
          </a:graphicData>
        </a:graphic>
      </p:graphicFrame>
    </p:spTree>
    <p:extLst>
      <p:ext uri="{BB962C8B-B14F-4D97-AF65-F5344CB8AC3E}">
        <p14:creationId xmlns:p14="http://schemas.microsoft.com/office/powerpoint/2010/main" val="115390283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84555-4C93-46F9-B82E-7F458D4AF64E}"/>
              </a:ext>
            </a:extLst>
          </p:cNvPr>
          <p:cNvSpPr>
            <a:spLocks noGrp="1"/>
          </p:cNvSpPr>
          <p:nvPr>
            <p:ph type="ctrTitle"/>
          </p:nvPr>
        </p:nvSpPr>
        <p:spPr>
          <a:xfrm>
            <a:off x="433432" y="308631"/>
            <a:ext cx="9144000" cy="1083941"/>
          </a:xfrm>
        </p:spPr>
        <p:txBody>
          <a:bodyPr/>
          <a:lstStyle/>
          <a:p>
            <a:pPr algn="l"/>
            <a:r>
              <a:rPr lang="en-US" dirty="0">
                <a:latin typeface="Arial" panose="020B0604020202020204" pitchFamily="34" charset="0"/>
                <a:cs typeface="Arial" panose="020B0604020202020204" pitchFamily="34" charset="0"/>
              </a:rPr>
              <a:t>Observation</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98C2410-B98F-4287-AA2B-B905CEF43DAF}"/>
              </a:ext>
            </a:extLst>
          </p:cNvPr>
          <p:cNvSpPr>
            <a:spLocks noGrp="1"/>
          </p:cNvSpPr>
          <p:nvPr>
            <p:ph type="subTitle" idx="1"/>
          </p:nvPr>
        </p:nvSpPr>
        <p:spPr>
          <a:xfrm>
            <a:off x="743824" y="1697737"/>
            <a:ext cx="9144000" cy="1083941"/>
          </a:xfrm>
        </p:spPr>
        <p:txBody>
          <a:bodyPr/>
          <a:lstStyle/>
          <a:p>
            <a:pPr marL="342900" indent="-342900" algn="l">
              <a:buFont typeface="Arial" panose="020B0604020202020204" pitchFamily="34" charset="0"/>
              <a:buChar char="•"/>
            </a:pPr>
            <a:r>
              <a:rPr lang="en-US" dirty="0"/>
              <a:t>Navigate to mentioned URL</a:t>
            </a:r>
          </a:p>
          <a:p>
            <a:pPr marL="342900" indent="-342900" algn="l">
              <a:buFont typeface="Arial" panose="020B0604020202020204" pitchFamily="34" charset="0"/>
              <a:buChar char="•"/>
            </a:pPr>
            <a:r>
              <a:rPr lang="en-US" dirty="0"/>
              <a:t>And you can see the whole path where everyone photo is stored.</a:t>
            </a:r>
            <a:endParaRPr lang="en-IN" dirty="0"/>
          </a:p>
        </p:txBody>
      </p:sp>
      <p:pic>
        <p:nvPicPr>
          <p:cNvPr id="5" name="Picture 4">
            <a:extLst>
              <a:ext uri="{FF2B5EF4-FFF2-40B4-BE49-F238E27FC236}">
                <a16:creationId xmlns:a16="http://schemas.microsoft.com/office/drawing/2014/main" id="{1500B0BF-C2EA-43DD-80F3-ABD6EEF651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3967" y="2659499"/>
            <a:ext cx="8931414" cy="3816802"/>
          </a:xfrm>
          <a:prstGeom prst="rect">
            <a:avLst/>
          </a:prstGeom>
        </p:spPr>
      </p:pic>
    </p:spTree>
    <p:extLst>
      <p:ext uri="{BB962C8B-B14F-4D97-AF65-F5344CB8AC3E}">
        <p14:creationId xmlns:p14="http://schemas.microsoft.com/office/powerpoint/2010/main" val="264144029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84555-4C93-46F9-B82E-7F458D4AF64E}"/>
              </a:ext>
            </a:extLst>
          </p:cNvPr>
          <p:cNvSpPr>
            <a:spLocks noGrp="1"/>
          </p:cNvSpPr>
          <p:nvPr>
            <p:ph type="ctrTitle"/>
          </p:nvPr>
        </p:nvSpPr>
        <p:spPr>
          <a:xfrm>
            <a:off x="433432" y="308631"/>
            <a:ext cx="9144000" cy="1083941"/>
          </a:xfrm>
        </p:spPr>
        <p:txBody>
          <a:bodyPr/>
          <a:lstStyle/>
          <a:p>
            <a:pPr algn="l"/>
            <a:r>
              <a:rPr lang="en-US" dirty="0">
                <a:latin typeface="Arial" panose="020B0604020202020204" pitchFamily="34" charset="0"/>
                <a:cs typeface="Arial" panose="020B0604020202020204" pitchFamily="34" charset="0"/>
              </a:rPr>
              <a:t>Proof of Concept (PoC)</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98C2410-B98F-4287-AA2B-B905CEF43DAF}"/>
              </a:ext>
            </a:extLst>
          </p:cNvPr>
          <p:cNvSpPr>
            <a:spLocks noGrp="1"/>
          </p:cNvSpPr>
          <p:nvPr>
            <p:ph type="subTitle" idx="1"/>
          </p:nvPr>
        </p:nvSpPr>
        <p:spPr>
          <a:xfrm>
            <a:off x="768991" y="1514585"/>
            <a:ext cx="9144000" cy="1003518"/>
          </a:xfrm>
        </p:spPr>
        <p:txBody>
          <a:bodyPr>
            <a:normAutofit lnSpcReduction="10000"/>
          </a:bodyPr>
          <a:lstStyle/>
          <a:p>
            <a:pPr marL="342900" indent="-342900" algn="l">
              <a:buFont typeface="Arial" panose="020B0604020202020204" pitchFamily="34" charset="0"/>
              <a:buChar char="•"/>
            </a:pPr>
            <a:r>
              <a:rPr lang="en-US" dirty="0"/>
              <a:t>Here if you see the URL, you will know that we just changed it little bit and we hit jackpot where we can see photos uploaded by customer and many more.</a:t>
            </a:r>
            <a:endParaRPr lang="en-IN" dirty="0"/>
          </a:p>
        </p:txBody>
      </p:sp>
      <p:pic>
        <p:nvPicPr>
          <p:cNvPr id="6" name="Picture 5">
            <a:extLst>
              <a:ext uri="{FF2B5EF4-FFF2-40B4-BE49-F238E27FC236}">
                <a16:creationId xmlns:a16="http://schemas.microsoft.com/office/drawing/2014/main" id="{B0CC74DD-7AC0-45F5-AF6F-07866D965E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3966" y="2518103"/>
            <a:ext cx="7506350" cy="2544215"/>
          </a:xfrm>
          <a:prstGeom prst="rect">
            <a:avLst/>
          </a:prstGeom>
        </p:spPr>
      </p:pic>
      <p:pic>
        <p:nvPicPr>
          <p:cNvPr id="8" name="Picture 7">
            <a:extLst>
              <a:ext uri="{FF2B5EF4-FFF2-40B4-BE49-F238E27FC236}">
                <a16:creationId xmlns:a16="http://schemas.microsoft.com/office/drawing/2014/main" id="{82C8C253-AA55-4F5C-B38D-DB1AFE4837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3038" y="4577913"/>
            <a:ext cx="6942422" cy="2149026"/>
          </a:xfrm>
          <a:prstGeom prst="rect">
            <a:avLst/>
          </a:prstGeom>
        </p:spPr>
      </p:pic>
    </p:spTree>
    <p:extLst>
      <p:ext uri="{BB962C8B-B14F-4D97-AF65-F5344CB8AC3E}">
        <p14:creationId xmlns:p14="http://schemas.microsoft.com/office/powerpoint/2010/main" val="3812277730"/>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84555-4C93-46F9-B82E-7F458D4AF64E}"/>
              </a:ext>
            </a:extLst>
          </p:cNvPr>
          <p:cNvSpPr>
            <a:spLocks noGrp="1"/>
          </p:cNvSpPr>
          <p:nvPr>
            <p:ph type="ctrTitle"/>
          </p:nvPr>
        </p:nvSpPr>
        <p:spPr>
          <a:xfrm>
            <a:off x="433432" y="308631"/>
            <a:ext cx="9843082" cy="1083941"/>
          </a:xfrm>
        </p:spPr>
        <p:txBody>
          <a:bodyPr>
            <a:normAutofit/>
          </a:bodyPr>
          <a:lstStyle/>
          <a:p>
            <a:pPr algn="l"/>
            <a:r>
              <a:rPr lang="en-US" dirty="0">
                <a:latin typeface="Arial" panose="020B0604020202020204" pitchFamily="34" charset="0"/>
                <a:cs typeface="Arial" panose="020B0604020202020204" pitchFamily="34" charset="0"/>
              </a:rPr>
              <a:t>Business Impact - Moderate</a:t>
            </a:r>
            <a:endParaRPr lang="en-IN"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98C2410-B98F-4287-AA2B-B905CEF43DAF}"/>
              </a:ext>
            </a:extLst>
          </p:cNvPr>
          <p:cNvSpPr>
            <a:spLocks noGrp="1"/>
          </p:cNvSpPr>
          <p:nvPr>
            <p:ph type="subTitle" idx="1"/>
          </p:nvPr>
        </p:nvSpPr>
        <p:spPr>
          <a:xfrm>
            <a:off x="782973" y="1783033"/>
            <a:ext cx="9144000" cy="1003518"/>
          </a:xfrm>
        </p:spPr>
        <p:txBody>
          <a:bodyPr>
            <a:normAutofit fontScale="92500"/>
          </a:bodyPr>
          <a:lstStyle/>
          <a:p>
            <a:pPr marL="342900" indent="-342900" algn="l">
              <a:buFont typeface="Arial" panose="020B0604020202020204" pitchFamily="34" charset="0"/>
              <a:buChar char="•"/>
            </a:pPr>
            <a:r>
              <a:rPr lang="en-US" dirty="0"/>
              <a:t>Although this vulnerability does not have a direct impact to users or the server, though it can help the attacker in mapping the personal information of any account and plan further attacks on any specific account. </a:t>
            </a:r>
            <a:endParaRPr lang="en-IN" dirty="0"/>
          </a:p>
        </p:txBody>
      </p:sp>
      <p:sp>
        <p:nvSpPr>
          <p:cNvPr id="7" name="TextBox 6">
            <a:extLst>
              <a:ext uri="{FF2B5EF4-FFF2-40B4-BE49-F238E27FC236}">
                <a16:creationId xmlns:a16="http://schemas.microsoft.com/office/drawing/2014/main" id="{C249398C-89A3-4A64-9131-1E98B74D5704}"/>
              </a:ext>
            </a:extLst>
          </p:cNvPr>
          <p:cNvSpPr txBox="1"/>
          <p:nvPr/>
        </p:nvSpPr>
        <p:spPr>
          <a:xfrm>
            <a:off x="433432" y="3446626"/>
            <a:ext cx="8521118" cy="830997"/>
          </a:xfrm>
          <a:prstGeom prst="rect">
            <a:avLst/>
          </a:prstGeom>
          <a:noFill/>
        </p:spPr>
        <p:txBody>
          <a:bodyPr wrap="square">
            <a:spAutoFit/>
          </a:bodyPr>
          <a:lstStyle/>
          <a:p>
            <a:r>
              <a:rPr lang="en-US" sz="4800" dirty="0">
                <a:latin typeface="Arial" panose="020B0604020202020204" pitchFamily="34" charset="0"/>
                <a:cs typeface="Arial" panose="020B0604020202020204" pitchFamily="34" charset="0"/>
              </a:rPr>
              <a:t>Recommendations</a:t>
            </a:r>
            <a:endParaRPr lang="en-IN" sz="4800" dirty="0"/>
          </a:p>
        </p:txBody>
      </p:sp>
      <p:sp>
        <p:nvSpPr>
          <p:cNvPr id="9" name="TextBox 8">
            <a:extLst>
              <a:ext uri="{FF2B5EF4-FFF2-40B4-BE49-F238E27FC236}">
                <a16:creationId xmlns:a16="http://schemas.microsoft.com/office/drawing/2014/main" id="{2E440812-38AB-4A7E-97EE-33F70716EF60}"/>
              </a:ext>
            </a:extLst>
          </p:cNvPr>
          <p:cNvSpPr txBox="1"/>
          <p:nvPr/>
        </p:nvSpPr>
        <p:spPr>
          <a:xfrm>
            <a:off x="1077985" y="4937698"/>
            <a:ext cx="9284516" cy="830997"/>
          </a:xfrm>
          <a:prstGeom prst="rect">
            <a:avLst/>
          </a:prstGeom>
          <a:noFill/>
        </p:spPr>
        <p:txBody>
          <a:bodyPr wrap="square">
            <a:spAutoFit/>
          </a:bodyPr>
          <a:lstStyle/>
          <a:p>
            <a:pPr marL="285750" indent="-285750">
              <a:buFont typeface="Arial" panose="020B0604020202020204" pitchFamily="34" charset="0"/>
              <a:buChar char="•"/>
            </a:pPr>
            <a:r>
              <a:rPr lang="en-US" sz="2400" dirty="0"/>
              <a:t>You can apply encryption to the personal data.</a:t>
            </a:r>
          </a:p>
          <a:p>
            <a:pPr marL="285750" indent="-285750">
              <a:buFont typeface="Arial" panose="020B0604020202020204" pitchFamily="34" charset="0"/>
              <a:buChar char="•"/>
            </a:pPr>
            <a:r>
              <a:rPr lang="en-US" sz="2400" dirty="0"/>
              <a:t>You can add authenticity and authorization to access the other data.</a:t>
            </a:r>
            <a:endParaRPr lang="en-IN" sz="2400" dirty="0"/>
          </a:p>
        </p:txBody>
      </p:sp>
    </p:spTree>
    <p:extLst>
      <p:ext uri="{BB962C8B-B14F-4D97-AF65-F5344CB8AC3E}">
        <p14:creationId xmlns:p14="http://schemas.microsoft.com/office/powerpoint/2010/main" val="5135530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926</TotalTime>
  <Words>4867</Words>
  <Application>Microsoft Office PowerPoint</Application>
  <PresentationFormat>Widescreen</PresentationFormat>
  <Paragraphs>656</Paragraphs>
  <Slides>106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106</vt:i4>
      </vt:variant>
    </vt:vector>
  </HeadingPairs>
  <TitlesOfParts>
    <vt:vector size="115" baseType="lpstr">
      <vt:lpstr>Yu Gothic UI Semibold</vt:lpstr>
      <vt:lpstr>Arial</vt:lpstr>
      <vt:lpstr>Arial Black</vt:lpstr>
      <vt:lpstr>Bahnschrift</vt:lpstr>
      <vt:lpstr>Bahnschrift SemiBold</vt:lpstr>
      <vt:lpstr>Calibri</vt:lpstr>
      <vt:lpstr>Calibri Light</vt:lpstr>
      <vt:lpstr>Wingdings</vt:lpstr>
      <vt:lpstr>Office Theme</vt:lpstr>
      <vt:lpstr> </vt:lpstr>
      <vt:lpstr>Security Status – Extremely Vulnerable</vt:lpstr>
      <vt:lpstr>Vulnerability Statistics</vt:lpstr>
      <vt:lpstr>Vulnerabilities:</vt:lpstr>
      <vt:lpstr>1. SQL Injection</vt:lpstr>
      <vt:lpstr>PowerPoint Presentation</vt:lpstr>
      <vt:lpstr>Observation</vt:lpstr>
      <vt:lpstr>Observation</vt:lpstr>
      <vt:lpstr>Observation</vt:lpstr>
      <vt:lpstr>Proof of Concept (PoC)</vt:lpstr>
      <vt:lpstr>Proof of Concept(PoC) </vt:lpstr>
      <vt:lpstr>Business Impact – Extremely High</vt:lpstr>
      <vt:lpstr>RECOMMENDATIONS</vt:lpstr>
      <vt:lpstr>References</vt:lpstr>
      <vt:lpstr>2. Multiple Vulnerabilities in Blog </vt:lpstr>
      <vt:lpstr>Observation</vt:lpstr>
      <vt:lpstr>Observation</vt:lpstr>
      <vt:lpstr>Business Impact – High</vt:lpstr>
      <vt:lpstr>Recommendation</vt:lpstr>
      <vt:lpstr>References</vt:lpstr>
      <vt:lpstr>b)  Access to admin panel</vt:lpstr>
      <vt:lpstr>PowerPoint Presentation</vt:lpstr>
      <vt:lpstr>Observation</vt:lpstr>
      <vt:lpstr>Observation</vt:lpstr>
      <vt:lpstr>Observation</vt:lpstr>
      <vt:lpstr>Observation</vt:lpstr>
      <vt:lpstr>Observation</vt:lpstr>
      <vt:lpstr>Proof of Concept (PoC)</vt:lpstr>
      <vt:lpstr>Business Impact – Extremely High</vt:lpstr>
      <vt:lpstr>Business Impact – Extremely High</vt:lpstr>
      <vt:lpstr>Recommendation</vt:lpstr>
      <vt:lpstr>References</vt:lpstr>
      <vt:lpstr>3. Account Takeover Using OTP Bypass</vt:lpstr>
      <vt:lpstr>Observation</vt:lpstr>
      <vt:lpstr>Observation</vt:lpstr>
      <vt:lpstr>Observation</vt:lpstr>
      <vt:lpstr>Proof of Concept (PoC)</vt:lpstr>
      <vt:lpstr>Business Impact – Extremely High</vt:lpstr>
      <vt:lpstr>Recommendation</vt:lpstr>
      <vt:lpstr>References</vt:lpstr>
      <vt:lpstr>4. Default Messages</vt:lpstr>
      <vt:lpstr>Observation &amp; PoC</vt:lpstr>
      <vt:lpstr>Business Impact - Moderate</vt:lpstr>
      <vt:lpstr>Recommendations</vt:lpstr>
      <vt:lpstr>5. Open Redirection</vt:lpstr>
      <vt:lpstr>Observation</vt:lpstr>
      <vt:lpstr>Proof of Concept (PoC)</vt:lpstr>
      <vt:lpstr>Business Impact - Low</vt:lpstr>
      <vt:lpstr>Recommendations</vt:lpstr>
      <vt:lpstr>References</vt:lpstr>
      <vt:lpstr>6. CSRF</vt:lpstr>
      <vt:lpstr>Observation</vt:lpstr>
      <vt:lpstr>Observation</vt:lpstr>
      <vt:lpstr>Proof of concept (Poc)</vt:lpstr>
      <vt:lpstr>Observation</vt:lpstr>
      <vt:lpstr>Observation</vt:lpstr>
      <vt:lpstr>Proof of Concept (PoC)</vt:lpstr>
      <vt:lpstr>Business Impact – Very High</vt:lpstr>
      <vt:lpstr>Recommendation</vt:lpstr>
      <vt:lpstr>References</vt:lpstr>
      <vt:lpstr>7. Reflected Cross Site Scripting (XSS)</vt:lpstr>
      <vt:lpstr>Observation</vt:lpstr>
      <vt:lpstr>Proof of Concept (PoC)</vt:lpstr>
      <vt:lpstr>Business Impact - High</vt:lpstr>
      <vt:lpstr>Recommendation</vt:lpstr>
      <vt:lpstr>References</vt:lpstr>
      <vt:lpstr>8. Stored Cross Site Scripting (XSS)</vt:lpstr>
      <vt:lpstr>Observation</vt:lpstr>
      <vt:lpstr>Observation</vt:lpstr>
      <vt:lpstr>Business Impact - High</vt:lpstr>
      <vt:lpstr>Recommendation</vt:lpstr>
      <vt:lpstr>References</vt:lpstr>
      <vt:lpstr>9. Component with known vulnerability</vt:lpstr>
      <vt:lpstr>Observation</vt:lpstr>
      <vt:lpstr>Proof of concept (PoC)</vt:lpstr>
      <vt:lpstr>Business Impact - High</vt:lpstr>
      <vt:lpstr>Recommendation</vt:lpstr>
      <vt:lpstr>References</vt:lpstr>
      <vt:lpstr>10. Server Misconfiguration</vt:lpstr>
      <vt:lpstr>Observation and Poc</vt:lpstr>
      <vt:lpstr>Recommendation</vt:lpstr>
      <vt:lpstr>References</vt:lpstr>
      <vt:lpstr>11. Unauthorized access to user details (IDOR)</vt:lpstr>
      <vt:lpstr>PowerPoint Presentation</vt:lpstr>
      <vt:lpstr>Observation</vt:lpstr>
      <vt:lpstr>Proof of Concept (PoC)</vt:lpstr>
      <vt:lpstr>Business Impact – Extremely High</vt:lpstr>
      <vt:lpstr>Recommendation</vt:lpstr>
      <vt:lpstr>References</vt:lpstr>
      <vt:lpstr>12. Directory Listings</vt:lpstr>
      <vt:lpstr>Observation</vt:lpstr>
      <vt:lpstr>Proof of Concept (PoC)</vt:lpstr>
      <vt:lpstr>Business Impact - Moderate</vt:lpstr>
      <vt:lpstr>Recommendation</vt:lpstr>
      <vt:lpstr>References</vt:lpstr>
      <vt:lpstr>13. Personal Information Leakage</vt:lpstr>
      <vt:lpstr>Observation</vt:lpstr>
      <vt:lpstr>Proof of Concept (PoC)</vt:lpstr>
      <vt:lpstr>Business Impact - Moderate</vt:lpstr>
      <vt:lpstr>References</vt:lpstr>
      <vt:lpstr>14. Client Side and Server Side Validation Bypass</vt:lpstr>
      <vt:lpstr>Observation</vt:lpstr>
      <vt:lpstr>Proof of Concept (PoC)</vt:lpstr>
      <vt:lpstr>Business Impact - Moderate</vt:lpstr>
      <vt:lpstr>References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e-commerce web application</dc:title>
  <dc:creator>shivank udaywal</dc:creator>
  <cp:lastModifiedBy>shivank udaywal</cp:lastModifiedBy>
  <cp:revision>88</cp:revision>
  <dcterms:created xsi:type="dcterms:W3CDTF">2020-08-24T15:30:41Z</dcterms:created>
  <dcterms:modified xsi:type="dcterms:W3CDTF">2020-08-25T17:38:55Z</dcterms:modified>
</cp:coreProperties>
</file>

<file path=docProps/thumbnail.jpeg>
</file>